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63"/>
  </p:notesMasterIdLst>
  <p:sldIdLst>
    <p:sldId id="257" r:id="rId2"/>
    <p:sldId id="368" r:id="rId3"/>
    <p:sldId id="373" r:id="rId4"/>
    <p:sldId id="423" r:id="rId5"/>
    <p:sldId id="374" r:id="rId6"/>
    <p:sldId id="375" r:id="rId7"/>
    <p:sldId id="383" r:id="rId8"/>
    <p:sldId id="377" r:id="rId9"/>
    <p:sldId id="378" r:id="rId10"/>
    <p:sldId id="314" r:id="rId11"/>
    <p:sldId id="315" r:id="rId12"/>
    <p:sldId id="316" r:id="rId13"/>
    <p:sldId id="369" r:id="rId14"/>
    <p:sldId id="429" r:id="rId15"/>
    <p:sldId id="296" r:id="rId16"/>
    <p:sldId id="319" r:id="rId17"/>
    <p:sldId id="320" r:id="rId18"/>
    <p:sldId id="321" r:id="rId19"/>
    <p:sldId id="322" r:id="rId20"/>
    <p:sldId id="380" r:id="rId21"/>
    <p:sldId id="379" r:id="rId22"/>
    <p:sldId id="387" r:id="rId23"/>
    <p:sldId id="323" r:id="rId24"/>
    <p:sldId id="324" r:id="rId25"/>
    <p:sldId id="325" r:id="rId26"/>
    <p:sldId id="382" r:id="rId27"/>
    <p:sldId id="326" r:id="rId28"/>
    <p:sldId id="329" r:id="rId29"/>
    <p:sldId id="385" r:id="rId30"/>
    <p:sldId id="384" r:id="rId31"/>
    <p:sldId id="330" r:id="rId32"/>
    <p:sldId id="386" r:id="rId33"/>
    <p:sldId id="317" r:id="rId34"/>
    <p:sldId id="331" r:id="rId35"/>
    <p:sldId id="332" r:id="rId36"/>
    <p:sldId id="404" r:id="rId37"/>
    <p:sldId id="422" r:id="rId38"/>
    <p:sldId id="389" r:id="rId39"/>
    <p:sldId id="333" r:id="rId40"/>
    <p:sldId id="397" r:id="rId41"/>
    <p:sldId id="334" r:id="rId42"/>
    <p:sldId id="394" r:id="rId43"/>
    <p:sldId id="398" r:id="rId44"/>
    <p:sldId id="335" r:id="rId45"/>
    <p:sldId id="399" r:id="rId46"/>
    <p:sldId id="336" r:id="rId47"/>
    <p:sldId id="337" r:id="rId48"/>
    <p:sldId id="338" r:id="rId49"/>
    <p:sldId id="339" r:id="rId50"/>
    <p:sldId id="340" r:id="rId51"/>
    <p:sldId id="396" r:id="rId52"/>
    <p:sldId id="400" r:id="rId53"/>
    <p:sldId id="341" r:id="rId54"/>
    <p:sldId id="342" r:id="rId55"/>
    <p:sldId id="406" r:id="rId56"/>
    <p:sldId id="407" r:id="rId57"/>
    <p:sldId id="343" r:id="rId58"/>
    <p:sldId id="344" r:id="rId59"/>
    <p:sldId id="421" r:id="rId60"/>
    <p:sldId id="409" r:id="rId61"/>
    <p:sldId id="41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/>
    <p:restoredTop sz="90679"/>
  </p:normalViewPr>
  <p:slideViewPr>
    <p:cSldViewPr snapToGrid="0" snapToObjects="1">
      <p:cViewPr varScale="1">
        <p:scale>
          <a:sx n="114" d="100"/>
          <a:sy n="114" d="100"/>
        </p:scale>
        <p:origin x="10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Nov,15,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88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Thu, 4pm, Nov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8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1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Destination is always FPU Register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3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Saved </a:t>
            </a:r>
            <a:r>
              <a:rPr lang="en-US" dirty="0" err="1"/>
              <a:t>expoenent</a:t>
            </a:r>
            <a:r>
              <a:rPr lang="en-US" baseline="0" dirty="0"/>
              <a:t> is 2 and when we 2-3=-1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4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Tue,</a:t>
            </a:r>
            <a:r>
              <a:rPr lang="en-US" baseline="0" dirty="0"/>
              <a:t> 4pm, Nov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 3pm, Nov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9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FontTx/>
              <a:buNone/>
            </a:pPr>
            <a:r>
              <a:rPr lang="en-US" b="1" dirty="0"/>
              <a:t>Tue, 9:30, Nov14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convert into </a:t>
            </a:r>
            <a:r>
              <a:rPr lang="en-US" b="1" dirty="0"/>
              <a:t>normal scientific form 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lang="en-US" dirty="0"/>
              <a:t>We </a:t>
            </a:r>
            <a:r>
              <a:rPr lang="en-US" b="1" dirty="0"/>
              <a:t>don</a:t>
            </a:r>
            <a:r>
              <a:rPr lang="uk-UA" b="1" dirty="0"/>
              <a:t>’</a:t>
            </a:r>
            <a:r>
              <a:rPr lang="en-US" b="1" dirty="0"/>
              <a:t>t store the 1 </a:t>
            </a:r>
            <a:r>
              <a:rPr lang="en-US" dirty="0"/>
              <a:t>before the 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/>
              <a:t>?    0000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How to store the </a:t>
            </a:r>
            <a:r>
              <a:rPr lang="en-US" b="1" dirty="0"/>
              <a:t>negative exponent </a:t>
            </a:r>
            <a:r>
              <a:rPr lang="en-US" dirty="0"/>
              <a:t>(-2)?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dirty="0"/>
              <a:t>No 2’com, then how?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Use biasing method? 2</a:t>
            </a:r>
            <a:r>
              <a:rPr lang="en-US" b="1" baseline="30000" dirty="0">
                <a:solidFill>
                  <a:schemeClr val="accent3"/>
                </a:solidFill>
              </a:rPr>
              <a:t>n-1</a:t>
            </a:r>
            <a:r>
              <a:rPr lang="en-US" b="1" dirty="0">
                <a:solidFill>
                  <a:schemeClr val="accent3"/>
                </a:solidFill>
              </a:rPr>
              <a:t> - 1, where n is the number of exponents bits</a:t>
            </a:r>
            <a:endParaRPr lang="en-US" b="1" baseline="30000" dirty="0">
              <a:solidFill>
                <a:schemeClr val="accent3"/>
              </a:solidFill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2</a:t>
            </a:r>
            <a:r>
              <a:rPr lang="en-US" b="1" baseline="30000" dirty="0">
                <a:solidFill>
                  <a:schemeClr val="accent3"/>
                </a:solidFill>
              </a:rPr>
              <a:t>3-1</a:t>
            </a:r>
            <a:r>
              <a:rPr lang="en-US" b="1" dirty="0">
                <a:solidFill>
                  <a:schemeClr val="accent3"/>
                </a:solidFill>
              </a:rPr>
              <a:t> -1 = 4 - 1 = 3 (this is called biased/mantissa)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-1 + 3 = 2    </a:t>
            </a:r>
            <a:r>
              <a:rPr lang="en-US" dirty="0"/>
              <a:t>010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Convert to binary and store the binary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2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2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(A+B) * (C-D)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8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Nov 16, 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2980" y="4471682"/>
            <a:ext cx="9970836" cy="1723869"/>
          </a:xfrm>
        </p:spPr>
        <p:txBody>
          <a:bodyPr>
            <a:normAutofit lnSpcReduction="10000"/>
          </a:bodyPr>
          <a:lstStyle/>
          <a:p>
            <a:r>
              <a:rPr lang="en-US" altLang="en-US" sz="4200" b="1" dirty="0"/>
              <a:t>Chapter 12: </a:t>
            </a:r>
            <a:r>
              <a:rPr lang="en-US" altLang="en-US" sz="42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200" dirty="0"/>
              <a:t> </a:t>
            </a:r>
            <a:r>
              <a:rPr lang="en-US" altLang="en-US" sz="4200" b="1" dirty="0">
                <a:solidFill>
                  <a:schemeClr val="accent3"/>
                </a:solidFill>
              </a:rPr>
              <a:t>Processing</a:t>
            </a:r>
            <a:r>
              <a:rPr lang="en-US" altLang="en-US" sz="4200" dirty="0"/>
              <a:t> and </a:t>
            </a:r>
            <a:r>
              <a:rPr lang="en-US" altLang="en-US" sz="4200" b="1" dirty="0">
                <a:solidFill>
                  <a:srgbClr val="00B050"/>
                </a:solidFill>
              </a:rPr>
              <a:t>Instruction Encoding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1410" y="2463281"/>
            <a:ext cx="11513975" cy="18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CSC 3210</a:t>
            </a:r>
            <a:br>
              <a:rPr lang="en-US" altLang="en-US"/>
            </a:br>
            <a:r>
              <a:rPr lang="en-US" altLang="en-US">
                <a:solidFill>
                  <a:schemeClr val="tx1"/>
                </a:solidFill>
              </a:rPr>
              <a:t>Computer Organization and Programming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11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6567" y="1922306"/>
            <a:ext cx="8475931" cy="255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Floating-Point Binary Representation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dirty="0"/>
              <a:t>Floating-Point Unit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dirty="0"/>
              <a:t>x86 Instruction Encoding</a:t>
            </a:r>
          </a:p>
        </p:txBody>
      </p:sp>
    </p:spTree>
    <p:extLst>
      <p:ext uri="{BB962C8B-B14F-4D97-AF65-F5344CB8AC3E}">
        <p14:creationId xmlns:p14="http://schemas.microsoft.com/office/powerpoint/2010/main" val="180810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Representation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8719" y="1926872"/>
            <a:ext cx="9875521" cy="43434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There are </a:t>
            </a:r>
            <a:r>
              <a:rPr lang="en-US" b="1" dirty="0"/>
              <a:t>two fundamental types of microprocessor instructions</a:t>
            </a:r>
            <a:r>
              <a:rPr lang="en-US" dirty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integer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floating-point</a:t>
            </a:r>
            <a:r>
              <a:rPr lang="en-US" dirty="0"/>
              <a:t>.</a:t>
            </a:r>
          </a:p>
          <a:p>
            <a:pPr>
              <a:buFont typeface="Arial" charset="0"/>
              <a:buChar char="•"/>
            </a:pPr>
            <a:r>
              <a:rPr lang="en-US" dirty="0"/>
              <a:t> Accordingly, they are executed  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On an </a:t>
            </a:r>
            <a:r>
              <a:rPr lang="en-US" dirty="0">
                <a:solidFill>
                  <a:srgbClr val="C00000"/>
                </a:solidFill>
              </a:rPr>
              <a:t>Integer Processing Unit </a:t>
            </a:r>
            <a:r>
              <a:rPr lang="en-US" dirty="0"/>
              <a:t>and 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On a </a:t>
            </a:r>
            <a:r>
              <a:rPr lang="en-US" dirty="0">
                <a:solidFill>
                  <a:schemeClr val="accent3"/>
                </a:solidFill>
              </a:rPr>
              <a:t>Floating-Point</a:t>
            </a:r>
            <a:r>
              <a:rPr lang="en-US" dirty="0"/>
              <a:t> Processing Unit. </a:t>
            </a:r>
          </a:p>
          <a:p>
            <a:pPr>
              <a:buFont typeface="Arial" charset="0"/>
              <a:buChar char="•"/>
            </a:pPr>
            <a:r>
              <a:rPr lang="en-US" dirty="0"/>
              <a:t> But </a:t>
            </a:r>
            <a:r>
              <a:rPr lang="en-US" b="1" dirty="0"/>
              <a:t>what tells the processor to send an instruction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IPU</a:t>
            </a:r>
            <a:r>
              <a:rPr lang="en-US" dirty="0"/>
              <a:t> or </a:t>
            </a:r>
            <a:r>
              <a:rPr lang="en-US" dirty="0">
                <a:solidFill>
                  <a:schemeClr val="accent3"/>
                </a:solidFill>
              </a:rPr>
              <a:t>FPU</a:t>
            </a:r>
            <a:r>
              <a:rPr lang="en-US" dirty="0"/>
              <a:t>?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 How does it know </a:t>
            </a:r>
            <a:r>
              <a:rPr lang="en-US" b="1" dirty="0"/>
              <a:t>which instruction is which kind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 Maybe an </a:t>
            </a:r>
            <a:r>
              <a:rPr lang="en-US" b="1" dirty="0">
                <a:solidFill>
                  <a:schemeClr val="accent3"/>
                </a:solidFill>
              </a:rPr>
              <a:t>instruction have a bit / flag / LUT </a:t>
            </a:r>
            <a:r>
              <a:rPr lang="en-US" dirty="0"/>
              <a:t>or something to differentiate one from another?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783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82580"/>
            <a:ext cx="9946434" cy="40934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Each CPU instruction has an </a:t>
            </a:r>
            <a:r>
              <a:rPr lang="en-US" sz="2000" b="1" dirty="0">
                <a:solidFill>
                  <a:schemeClr val="accent3"/>
                </a:solidFill>
              </a:rPr>
              <a:t>opcode</a:t>
            </a:r>
            <a:r>
              <a:rPr lang="en-US" sz="2000" dirty="0"/>
              <a:t>.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The CPU </a:t>
            </a:r>
            <a:r>
              <a:rPr lang="en-US" sz="2000" b="1" dirty="0"/>
              <a:t>looks at the </a:t>
            </a:r>
            <a:r>
              <a:rPr lang="en-US" sz="2000" b="1" dirty="0">
                <a:solidFill>
                  <a:schemeClr val="accent3"/>
                </a:solidFill>
              </a:rPr>
              <a:t>opcode</a:t>
            </a:r>
            <a:r>
              <a:rPr lang="en-US" sz="2000" b="1" dirty="0"/>
              <a:t> </a:t>
            </a:r>
            <a:r>
              <a:rPr lang="en-US" sz="2000" dirty="0"/>
              <a:t>to determine which </a:t>
            </a:r>
            <a:r>
              <a:rPr lang="en-US" sz="2000" b="1" dirty="0">
                <a:solidFill>
                  <a:schemeClr val="accent3"/>
                </a:solidFill>
              </a:rPr>
              <a:t>execution unit</a:t>
            </a:r>
            <a:r>
              <a:rPr lang="en-US" sz="2000" dirty="0">
                <a:solidFill>
                  <a:schemeClr val="accent3"/>
                </a:solidFill>
              </a:rPr>
              <a:t> </a:t>
            </a:r>
            <a:r>
              <a:rPr lang="en-US" sz="2000" dirty="0"/>
              <a:t>the instruction should be dispatched to.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For </a:t>
            </a:r>
            <a:r>
              <a:rPr lang="en-US" sz="2000" b="1" dirty="0"/>
              <a:t>floating point instructions </a:t>
            </a:r>
            <a:r>
              <a:rPr lang="en-US" sz="2000" dirty="0"/>
              <a:t>on x86 the </a:t>
            </a:r>
            <a:r>
              <a:rPr lang="en-US" sz="2000" b="1" u="sng" dirty="0"/>
              <a:t>opcode</a:t>
            </a:r>
            <a:r>
              <a:rPr lang="en-US" sz="2000" dirty="0"/>
              <a:t> typically starts with: 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Courier New" charset="0"/>
              <a:buChar char="o"/>
            </a:pPr>
            <a:r>
              <a:rPr lang="en-US" sz="2000" b="1" dirty="0">
                <a:solidFill>
                  <a:schemeClr val="accent3"/>
                </a:solidFill>
              </a:rPr>
              <a:t>1101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dirty="0"/>
              <a:t>....  i.e. </a:t>
            </a: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/>
              <a:t>the first hex digit is </a:t>
            </a:r>
            <a:r>
              <a:rPr lang="en-US" sz="2000" b="1" dirty="0">
                <a:solidFill>
                  <a:schemeClr val="accent3"/>
                </a:solidFill>
              </a:rPr>
              <a:t>D</a:t>
            </a:r>
            <a:r>
              <a:rPr lang="en-US" sz="2000" dirty="0"/>
              <a:t> </a:t>
            </a: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/>
              <a:t>and then the </a:t>
            </a:r>
            <a:r>
              <a:rPr lang="en-US" sz="2000" b="1" dirty="0">
                <a:solidFill>
                  <a:srgbClr val="C00000"/>
                </a:solidFill>
              </a:rPr>
              <a:t>MS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bit</a:t>
            </a:r>
            <a:r>
              <a:rPr lang="en-US" sz="2000" dirty="0"/>
              <a:t> of the next digit is </a:t>
            </a:r>
            <a:r>
              <a:rPr lang="en-US" sz="2000" b="1" dirty="0">
                <a:solidFill>
                  <a:srgbClr val="C00000"/>
                </a:solidFill>
              </a:rPr>
              <a:t>set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5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82580"/>
            <a:ext cx="9946434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 floating-point number is represented by the triple: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87" y="2421849"/>
            <a:ext cx="6248400" cy="68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18419" y="3199499"/>
            <a:ext cx="9642534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dirty="0">
                <a:solidFill>
                  <a:srgbClr val="FF2600"/>
                </a:solidFill>
              </a:rPr>
              <a:t>S </a:t>
            </a:r>
            <a:r>
              <a:rPr lang="en-US" dirty="0"/>
              <a:t>is the </a:t>
            </a:r>
            <a:r>
              <a:rPr lang="en-US" dirty="0">
                <a:solidFill>
                  <a:srgbClr val="FF2600"/>
                </a:solidFill>
              </a:rPr>
              <a:t>Sign bit </a:t>
            </a:r>
            <a:r>
              <a:rPr lang="en-US" dirty="0"/>
              <a:t>(0 is positive and 1 is negative)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Representation is called </a:t>
            </a:r>
            <a:r>
              <a:rPr lang="en-US" dirty="0">
                <a:solidFill>
                  <a:srgbClr val="FF2600"/>
                </a:solidFill>
              </a:rPr>
              <a:t>sign and magnitude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dirty="0">
                <a:solidFill>
                  <a:srgbClr val="FF2600"/>
                </a:solidFill>
              </a:rPr>
              <a:t>E </a:t>
            </a:r>
            <a:r>
              <a:rPr lang="en-US" dirty="0">
                <a:solidFill>
                  <a:srgbClr val="000000"/>
                </a:solidFill>
              </a:rPr>
              <a:t>is the </a:t>
            </a:r>
            <a:r>
              <a:rPr lang="en-US" dirty="0">
                <a:solidFill>
                  <a:srgbClr val="FF2600"/>
                </a:solidFill>
              </a:rPr>
              <a:t>Exponent field </a:t>
            </a:r>
            <a:r>
              <a:rPr lang="en-US" dirty="0">
                <a:solidFill>
                  <a:srgbClr val="000000"/>
                </a:solidFill>
              </a:rPr>
              <a:t>(signed)</a:t>
            </a:r>
            <a:endParaRPr lang="en-US" dirty="0">
              <a:solidFill>
                <a:srgbClr val="FF2600"/>
              </a:solidFill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Very </a:t>
            </a:r>
            <a:r>
              <a:rPr lang="en-US" b="1" dirty="0"/>
              <a:t>large numbers </a:t>
            </a:r>
            <a:r>
              <a:rPr lang="en-US" b="1" dirty="0">
                <a:solidFill>
                  <a:srgbClr val="00B050"/>
                </a:solidFill>
              </a:rPr>
              <a:t>have large positive exponents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Very </a:t>
            </a:r>
            <a:r>
              <a:rPr lang="en-US" b="1" dirty="0"/>
              <a:t>small close-to-zero numbers </a:t>
            </a:r>
            <a:r>
              <a:rPr lang="en-US" b="1" dirty="0">
                <a:solidFill>
                  <a:srgbClr val="00B050"/>
                </a:solidFill>
              </a:rPr>
              <a:t>have negative exponents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b="1" dirty="0"/>
              <a:t>More bits in exponent field </a:t>
            </a:r>
            <a:r>
              <a:rPr lang="en-US" b="1" dirty="0">
                <a:solidFill>
                  <a:srgbClr val="C00000"/>
                </a:solidFill>
              </a:rPr>
              <a:t>increases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range of values</a:t>
            </a:r>
          </a:p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dirty="0">
                <a:solidFill>
                  <a:srgbClr val="FF2600"/>
                </a:solidFill>
              </a:rPr>
              <a:t>F </a:t>
            </a:r>
            <a:r>
              <a:rPr lang="en-US" dirty="0"/>
              <a:t>is the </a:t>
            </a:r>
            <a:r>
              <a:rPr lang="en-US" dirty="0">
                <a:solidFill>
                  <a:srgbClr val="FF2600"/>
                </a:solidFill>
              </a:rPr>
              <a:t>Fraction field </a:t>
            </a:r>
            <a:r>
              <a:rPr lang="en-US" dirty="0"/>
              <a:t>(fraction after binary point)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b="1" dirty="0"/>
              <a:t>More bits in fraction field </a:t>
            </a:r>
            <a:r>
              <a:rPr lang="en-US" dirty="0"/>
              <a:t>improves the </a:t>
            </a:r>
            <a:r>
              <a:rPr lang="en-US" b="1" dirty="0">
                <a:solidFill>
                  <a:srgbClr val="00B050"/>
                </a:solidFill>
              </a:rPr>
              <a:t>precision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of FP numbers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814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C8703-68CF-E94F-9E15-01967518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en-US" sz="4000" b="1" dirty="0">
                <a:solidFill>
                  <a:schemeClr val="tx1"/>
                </a:solidFill>
              </a:rPr>
              <a:t>Floating-Point</a:t>
            </a:r>
            <a:r>
              <a:rPr lang="en-US" altLang="en-US" sz="4000" b="1" dirty="0">
                <a:solidFill>
                  <a:schemeClr val="accent3"/>
                </a:solidFill>
              </a:rPr>
              <a:t> Binary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268963" y="1996751"/>
            <a:ext cx="9886717" cy="29484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IEEE Floating-Point Binary Reals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The Exponent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Normalized Binary Floating-Point Numbers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Creating the IEEE Representation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Converting Decimal Fractions to Binary Reals</a:t>
            </a:r>
          </a:p>
        </p:txBody>
      </p:sp>
    </p:spTree>
    <p:extLst>
      <p:ext uri="{BB962C8B-B14F-4D97-AF65-F5344CB8AC3E}">
        <p14:creationId xmlns:p14="http://schemas.microsoft.com/office/powerpoint/2010/main" val="189684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BA346B-85DF-3D4D-863F-D64CE426134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IEEE 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Reals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060" y="1850672"/>
            <a:ext cx="9841619" cy="4495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2600" b="1" dirty="0"/>
              <a:t> Types</a:t>
            </a:r>
          </a:p>
          <a:p>
            <a:pPr lvl="1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chemeClr val="accent3"/>
                </a:solidFill>
              </a:rPr>
              <a:t>Single Precision </a:t>
            </a:r>
          </a:p>
          <a:p>
            <a:pPr lvl="2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chemeClr val="accent3"/>
                </a:solidFill>
              </a:rPr>
              <a:t>32 bits</a:t>
            </a:r>
            <a:r>
              <a:rPr lang="en-US" altLang="en-US" sz="2300" dirty="0"/>
              <a:t>: </a:t>
            </a:r>
            <a:r>
              <a:rPr lang="en-US" altLang="en-US" sz="2300" b="1" dirty="0"/>
              <a:t>1 bit for the sign</a:t>
            </a:r>
            <a:r>
              <a:rPr lang="en-US" altLang="en-US" sz="2300" dirty="0"/>
              <a:t>, </a:t>
            </a:r>
            <a:r>
              <a:rPr lang="en-US" altLang="en-US" sz="2300" b="1" dirty="0"/>
              <a:t>8 bits for the exponent</a:t>
            </a:r>
            <a:r>
              <a:rPr lang="en-US" altLang="en-US" sz="2300" dirty="0"/>
              <a:t>, and </a:t>
            </a:r>
            <a:r>
              <a:rPr lang="en-US" altLang="en-US" sz="2300" b="1" dirty="0"/>
              <a:t>23 bits for the fractional </a:t>
            </a:r>
            <a:r>
              <a:rPr lang="en-US" altLang="en-US" sz="2300" dirty="0"/>
              <a:t>part of the significand. </a:t>
            </a:r>
          </a:p>
          <a:p>
            <a:pPr lvl="2" eaLnBrk="1" hangingPunct="1">
              <a:lnSpc>
                <a:spcPct val="170000"/>
              </a:lnSpc>
            </a:pPr>
            <a:endParaRPr lang="en-US" altLang="en-US" sz="300" dirty="0"/>
          </a:p>
          <a:p>
            <a:pPr lvl="1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rgbClr val="C00000"/>
                </a:solidFill>
              </a:rPr>
              <a:t>Double Precision</a:t>
            </a:r>
          </a:p>
          <a:p>
            <a:pPr lvl="2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rgbClr val="C00000"/>
                </a:solidFill>
              </a:rPr>
              <a:t>64 bits</a:t>
            </a:r>
            <a:r>
              <a:rPr lang="en-US" altLang="en-US" sz="2300" dirty="0"/>
              <a:t>: </a:t>
            </a:r>
            <a:r>
              <a:rPr lang="en-US" altLang="en-US" sz="2300" b="1" dirty="0"/>
              <a:t>1 bit for the sign</a:t>
            </a:r>
            <a:r>
              <a:rPr lang="en-US" altLang="en-US" sz="2300" dirty="0"/>
              <a:t>, </a:t>
            </a:r>
            <a:r>
              <a:rPr lang="en-US" altLang="en-US" sz="2300" b="1" dirty="0"/>
              <a:t>11 bits for the exponent</a:t>
            </a:r>
            <a:r>
              <a:rPr lang="en-US" altLang="en-US" sz="2300" dirty="0"/>
              <a:t>, and </a:t>
            </a:r>
            <a:r>
              <a:rPr lang="en-US" altLang="en-US" sz="2300" b="1" dirty="0"/>
              <a:t>52 bits for the fractional </a:t>
            </a:r>
            <a:r>
              <a:rPr lang="en-US" altLang="en-US" sz="2300" dirty="0"/>
              <a:t>part of the significand. </a:t>
            </a:r>
          </a:p>
          <a:p>
            <a:pPr lvl="2" eaLnBrk="1" hangingPunct="1">
              <a:lnSpc>
                <a:spcPct val="170000"/>
              </a:lnSpc>
            </a:pPr>
            <a:endParaRPr lang="en-US" altLang="en-US" sz="100" dirty="0"/>
          </a:p>
          <a:p>
            <a:pPr lvl="1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rgbClr val="00B050"/>
                </a:solidFill>
              </a:rPr>
              <a:t>Double Extended Precision</a:t>
            </a:r>
          </a:p>
          <a:p>
            <a:pPr lvl="2" eaLnBrk="1" hangingPunct="1">
              <a:lnSpc>
                <a:spcPct val="170000"/>
              </a:lnSpc>
            </a:pPr>
            <a:r>
              <a:rPr lang="en-US" altLang="en-US" sz="2300" b="1" dirty="0">
                <a:solidFill>
                  <a:srgbClr val="00B050"/>
                </a:solidFill>
              </a:rPr>
              <a:t>80 bits</a:t>
            </a:r>
            <a:r>
              <a:rPr lang="en-US" altLang="en-US" sz="2300" dirty="0"/>
              <a:t>: </a:t>
            </a:r>
            <a:r>
              <a:rPr lang="en-US" altLang="en-US" sz="2300" b="1" dirty="0"/>
              <a:t>1 bit for the sign</a:t>
            </a:r>
            <a:r>
              <a:rPr lang="en-US" altLang="en-US" sz="2300" dirty="0"/>
              <a:t>, </a:t>
            </a:r>
            <a:r>
              <a:rPr lang="en-US" altLang="en-US" sz="2300" b="1" dirty="0"/>
              <a:t>16 </a:t>
            </a:r>
            <a:r>
              <a:rPr lang="en-US" altLang="en-US" sz="2000" b="1" dirty="0"/>
              <a:t>bits for the exponent</a:t>
            </a:r>
            <a:r>
              <a:rPr lang="en-US" altLang="en-US" sz="2000" dirty="0"/>
              <a:t>, and </a:t>
            </a:r>
            <a:r>
              <a:rPr lang="en-US" altLang="en-US" sz="2000" b="1" dirty="0"/>
              <a:t>63 bits for the fractional </a:t>
            </a:r>
            <a:r>
              <a:rPr lang="en-US" altLang="en-US" sz="2000" dirty="0"/>
              <a:t>part of the significand. 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6003926" y="3132138"/>
            <a:ext cx="18473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829" y="2227814"/>
            <a:ext cx="4703223" cy="408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23" y="3672948"/>
            <a:ext cx="4604692" cy="3908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06209"/>
              </p:ext>
            </p:extLst>
          </p:nvPr>
        </p:nvGraphicFramePr>
        <p:xfrm>
          <a:off x="4360861" y="5229084"/>
          <a:ext cx="499745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0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Exponent</a:t>
                      </a:r>
                      <a:r>
                        <a:rPr lang="en-US" b="0" baseline="300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Fraction</a:t>
                      </a:r>
                      <a:r>
                        <a:rPr lang="en-US" b="0" baseline="3000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6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DC46A5C-DC10-5C4A-A2E4-03C0F4F1DA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Single-Precision</a:t>
            </a:r>
            <a:r>
              <a:rPr lang="en-US" altLang="en-US" sz="4000" b="1" dirty="0"/>
              <a:t> Format</a:t>
            </a:r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603506"/>
              </p:ext>
            </p:extLst>
          </p:nvPr>
        </p:nvGraphicFramePr>
        <p:xfrm>
          <a:off x="3705840" y="3053679"/>
          <a:ext cx="4783494" cy="143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30" name="Visio" r:id="rId3" imgW="2206695" imgH="697243" progId="Visio.Drawing.6">
                  <p:embed/>
                </p:oleObj>
              </mc:Choice>
              <mc:Fallback>
                <p:oleObj name="Visio" r:id="rId3" imgW="2206695" imgH="69724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3773"/>
                      <a:stretch>
                        <a:fillRect/>
                      </a:stretch>
                    </p:blipFill>
                    <p:spPr bwMode="auto">
                      <a:xfrm>
                        <a:off x="3705840" y="3053679"/>
                        <a:ext cx="4783494" cy="143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1310950" y="1861088"/>
            <a:ext cx="5791200" cy="93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ts val="1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Approximate normalized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range</a:t>
            </a:r>
            <a:r>
              <a:rPr lang="en-US" altLang="en-US" sz="2000" dirty="0">
                <a:latin typeface="+mn-lt"/>
              </a:rPr>
              <a:t>: –126 to 127. </a:t>
            </a:r>
          </a:p>
          <a:p>
            <a:pPr marL="1085850" lvl="1" indent="-342900" eaLnBrk="1" hangingPunct="1">
              <a:spcBef>
                <a:spcPts val="100"/>
              </a:spcBef>
              <a:buClrTx/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Also called a</a:t>
            </a:r>
            <a:r>
              <a:rPr lang="en-US" altLang="en-US" sz="2000" i="1" dirty="0">
                <a:latin typeface="+mn-lt"/>
              </a:rPr>
              <a:t> short real</a:t>
            </a:r>
            <a:r>
              <a:rPr lang="en-US" altLang="en-US" sz="20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409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686185" y="6422463"/>
            <a:ext cx="4822804" cy="3651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0B4AAA2-FC11-BE40-BA50-85CEF0802D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 b="1" dirty="0"/>
              <a:t>Components of a </a:t>
            </a:r>
            <a:r>
              <a:rPr lang="en-US" altLang="en-US" sz="4000" b="1" dirty="0">
                <a:solidFill>
                  <a:schemeClr val="accent3"/>
                </a:solidFill>
              </a:rPr>
              <a:t>Single-Precision Real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939040"/>
            <a:ext cx="10058400" cy="402336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Sign</a:t>
            </a:r>
          </a:p>
          <a:p>
            <a:pPr lvl="1" eaLnBrk="1" hangingPunct="1"/>
            <a:r>
              <a:rPr lang="en-US" altLang="en-US" sz="2000" dirty="0"/>
              <a:t>1 = negative, 0 = positive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Significand</a:t>
            </a:r>
          </a:p>
          <a:p>
            <a:pPr lvl="1" eaLnBrk="1" hangingPunct="1"/>
            <a:r>
              <a:rPr lang="en-US" altLang="en-US" sz="2000" dirty="0"/>
              <a:t>decimal digits to the </a:t>
            </a:r>
            <a:r>
              <a:rPr lang="en-US" altLang="en-US" sz="2000" b="1" dirty="0"/>
              <a:t>left</a:t>
            </a:r>
            <a:r>
              <a:rPr lang="en-US" altLang="en-US" sz="2000" dirty="0"/>
              <a:t> &amp; </a:t>
            </a:r>
            <a:r>
              <a:rPr lang="en-US" altLang="en-US" sz="2000" b="1" dirty="0"/>
              <a:t>right</a:t>
            </a:r>
            <a:r>
              <a:rPr lang="en-US" altLang="en-US" sz="2000" dirty="0"/>
              <a:t> of decimal point</a:t>
            </a:r>
          </a:p>
          <a:p>
            <a:pPr lvl="1" eaLnBrk="1" hangingPunct="1"/>
            <a:r>
              <a:rPr lang="en-US" altLang="en-US" sz="2000" b="1" dirty="0">
                <a:solidFill>
                  <a:schemeClr val="accent1"/>
                </a:solidFill>
              </a:rPr>
              <a:t>weighted</a:t>
            </a:r>
            <a:r>
              <a:rPr lang="en-US" altLang="en-US" sz="2000" dirty="0">
                <a:solidFill>
                  <a:schemeClr val="accent1"/>
                </a:solidFill>
              </a:rPr>
              <a:t> </a:t>
            </a:r>
            <a:r>
              <a:rPr lang="en-US" altLang="en-US" sz="2000" dirty="0"/>
              <a:t>positional notation</a:t>
            </a:r>
          </a:p>
          <a:p>
            <a:pPr lvl="1" eaLnBrk="1" hangingPunct="1"/>
            <a:r>
              <a:rPr lang="en-US" altLang="en-US" sz="2000" b="1" dirty="0">
                <a:solidFill>
                  <a:schemeClr val="accent3"/>
                </a:solidFill>
              </a:rPr>
              <a:t>Example</a:t>
            </a:r>
            <a:r>
              <a:rPr lang="en-US" altLang="en-US" sz="2000" dirty="0"/>
              <a:t>:</a:t>
            </a:r>
          </a:p>
          <a:p>
            <a:pPr lvl="2" eaLnBrk="1" hangingPunct="1"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123</a:t>
            </a:r>
            <a:r>
              <a:rPr lang="en-US" altLang="en-US" sz="2000" b="1" dirty="0">
                <a:solidFill>
                  <a:srgbClr val="C00000"/>
                </a:solidFill>
              </a:rPr>
              <a:t>.154</a:t>
            </a:r>
            <a:r>
              <a:rPr lang="en-US" altLang="en-US" sz="2000" dirty="0"/>
              <a:t> = (1 x 10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) + (2 x 10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) + (3 x 10</a:t>
            </a:r>
            <a:r>
              <a:rPr lang="en-US" altLang="en-US" sz="2000" baseline="30000" dirty="0"/>
              <a:t>0</a:t>
            </a:r>
            <a:r>
              <a:rPr lang="en-US" altLang="en-US" sz="2000" dirty="0"/>
              <a:t>) + </a:t>
            </a:r>
            <a:r>
              <a:rPr lang="en-US" altLang="en-US" sz="2000" b="1" dirty="0">
                <a:solidFill>
                  <a:srgbClr val="C00000"/>
                </a:solidFill>
              </a:rPr>
              <a:t>(1 x 10</a:t>
            </a:r>
            <a:r>
              <a:rPr lang="en-US" altLang="en-US" sz="2000" b="1" baseline="30000" dirty="0">
                <a:solidFill>
                  <a:srgbClr val="C00000"/>
                </a:solidFill>
              </a:rPr>
              <a:t>–1</a:t>
            </a:r>
            <a:r>
              <a:rPr lang="en-US" altLang="en-US" sz="2000" b="1" dirty="0">
                <a:solidFill>
                  <a:srgbClr val="C00000"/>
                </a:solidFill>
              </a:rPr>
              <a:t>) + (5 x 10</a:t>
            </a:r>
            <a:r>
              <a:rPr lang="en-US" altLang="en-US" sz="2000" b="1" baseline="30000" dirty="0">
                <a:solidFill>
                  <a:srgbClr val="C00000"/>
                </a:solidFill>
              </a:rPr>
              <a:t>–2</a:t>
            </a:r>
            <a:r>
              <a:rPr lang="en-US" altLang="en-US" sz="2000" b="1" dirty="0">
                <a:solidFill>
                  <a:srgbClr val="C00000"/>
                </a:solidFill>
              </a:rPr>
              <a:t>) + (4 x 10</a:t>
            </a:r>
            <a:r>
              <a:rPr lang="en-US" altLang="en-US" sz="2000" b="1" baseline="30000" dirty="0">
                <a:solidFill>
                  <a:srgbClr val="C00000"/>
                </a:solidFill>
              </a:rPr>
              <a:t>–3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Exponent</a:t>
            </a:r>
          </a:p>
          <a:p>
            <a:pPr lvl="1" eaLnBrk="1" hangingPunct="1"/>
            <a:r>
              <a:rPr lang="en-US" altLang="en-US" sz="2000" b="1" dirty="0">
                <a:solidFill>
                  <a:srgbClr val="C00000"/>
                </a:solidFill>
              </a:rPr>
              <a:t>unsigned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integer</a:t>
            </a:r>
          </a:p>
          <a:p>
            <a:pPr lvl="1" eaLnBrk="1" hangingPunct="1"/>
            <a:r>
              <a:rPr lang="en-US" altLang="en-US" sz="2000" dirty="0"/>
              <a:t>integer </a:t>
            </a:r>
            <a:r>
              <a:rPr lang="en-US" altLang="en-US" sz="2000" b="1" dirty="0">
                <a:solidFill>
                  <a:srgbClr val="C00000"/>
                </a:solidFill>
              </a:rPr>
              <a:t>bias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(127 for single precision)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096489"/>
              </p:ext>
            </p:extLst>
          </p:nvPr>
        </p:nvGraphicFramePr>
        <p:xfrm>
          <a:off x="7501812" y="2234745"/>
          <a:ext cx="4372948" cy="131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6" name="Visio" r:id="rId4" imgW="2206695" imgH="697243" progId="Visio.Drawing.6">
                  <p:embed/>
                </p:oleObj>
              </mc:Choice>
              <mc:Fallback>
                <p:oleObj name="Visio" r:id="rId4" imgW="2206695" imgH="69724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3773"/>
                      <a:stretch>
                        <a:fillRect/>
                      </a:stretch>
                    </p:blipFill>
                    <p:spPr bwMode="auto">
                      <a:xfrm>
                        <a:off x="7501812" y="2234745"/>
                        <a:ext cx="4372948" cy="1310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06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0B00477-EB0C-9B4B-B492-21D90DC0C84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b="1" dirty="0"/>
              <a:t>Components of a </a:t>
            </a:r>
            <a:r>
              <a:rPr lang="en-US" altLang="en-US" sz="4000" b="1" dirty="0">
                <a:solidFill>
                  <a:schemeClr val="accent3"/>
                </a:solidFill>
              </a:rPr>
              <a:t>Single-Precision Real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6568" y="1755921"/>
            <a:ext cx="9909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Binary floating-point </a:t>
            </a:r>
            <a:r>
              <a:rPr lang="en-US" dirty="0">
                <a:solidFill>
                  <a:srgbClr val="2F2A2B"/>
                </a:solidFill>
              </a:rPr>
              <a:t>numbers also </a:t>
            </a:r>
            <a:r>
              <a:rPr lang="en-US" b="1" dirty="0">
                <a:solidFill>
                  <a:srgbClr val="C00000"/>
                </a:solidFill>
              </a:rPr>
              <a:t>use weighted positional notation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chemeClr val="accent3"/>
                </a:solidFill>
              </a:rPr>
              <a:t>floating-point binary value 11.</a:t>
            </a:r>
            <a:r>
              <a:rPr lang="en-US" b="1" dirty="0">
                <a:solidFill>
                  <a:srgbClr val="C00000"/>
                </a:solidFill>
              </a:rPr>
              <a:t>1011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is expressed as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21634" y="3381356"/>
            <a:ext cx="7775211" cy="1188162"/>
            <a:chOff x="2238874" y="2873405"/>
            <a:chExt cx="7775211" cy="11881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2238874" y="2985371"/>
              <a:ext cx="7775211" cy="3327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4129087" y="3711801"/>
              <a:ext cx="3937000" cy="33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06375" y="2873405"/>
              <a:ext cx="4570387" cy="545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8989" y="3692235"/>
              <a:ext cx="8306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b="1" dirty="0">
                  <a:solidFill>
                    <a:srgbClr val="00B050"/>
                  </a:solidFill>
                </a:rPr>
                <a:t>0.6875</a:t>
              </a:r>
              <a:endParaRPr lang="fi-FI" b="1" dirty="0">
                <a:solidFill>
                  <a:srgbClr val="00B05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2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9246" y="1695970"/>
            <a:ext cx="9946434" cy="240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Programming languages support </a:t>
            </a:r>
            <a:r>
              <a:rPr lang="en-US" sz="2000" b="1" dirty="0">
                <a:solidFill>
                  <a:schemeClr val="accent3"/>
                </a:solidFill>
              </a:rPr>
              <a:t>numbers with fraction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chemeClr val="accent3"/>
                </a:solidFill>
              </a:rPr>
              <a:t>Called floating-point numbers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/>
              <a:t>Examples</a:t>
            </a:r>
            <a:r>
              <a:rPr lang="en-US" sz="2000" dirty="0"/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3.14159265… (π)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2.71828… (e)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000" b="1" dirty="0">
                <a:solidFill>
                  <a:schemeClr val="tx1"/>
                </a:solidFill>
              </a:rPr>
              <a:t> Numbers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8490" y="4167203"/>
            <a:ext cx="8018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Scientific form: </a:t>
            </a:r>
            <a:r>
              <a:rPr lang="en-US" b="1" dirty="0">
                <a:solidFill>
                  <a:srgbClr val="C00000"/>
                </a:solidFill>
              </a:rPr>
              <a:t>26.6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91604" y="5777158"/>
            <a:ext cx="411183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C00000"/>
                </a:solidFill>
              </a:rPr>
              <a:t>We have to choose one form.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69336" y="4532467"/>
            <a:ext cx="3241641" cy="1236913"/>
            <a:chOff x="4465445" y="2892915"/>
            <a:chExt cx="4401746" cy="1236913"/>
          </a:xfrm>
        </p:grpSpPr>
        <p:sp>
          <p:nvSpPr>
            <p:cNvPr id="17" name="TextBox 16"/>
            <p:cNvSpPr txBox="1"/>
            <p:nvPr/>
          </p:nvSpPr>
          <p:spPr>
            <a:xfrm>
              <a:off x="4465447" y="2893149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26.6 X 10</a:t>
              </a:r>
              <a:r>
                <a:rPr lang="en-US" baseline="300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65446" y="3298553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26.6 X 10</a:t>
              </a:r>
              <a:r>
                <a:rPr lang="en-US" baseline="30000" dirty="0"/>
                <a:t>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65445" y="3759933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26.6 X 10</a:t>
              </a:r>
              <a:r>
                <a:rPr lang="en-US" baseline="30000" dirty="0"/>
                <a:t>-2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13178" y="2892915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= 266000</a:t>
              </a:r>
              <a:endParaRPr lang="en-US" baseline="30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13176" y="3273010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= 2.66</a:t>
              </a:r>
              <a:endParaRPr lang="en-US" baseline="30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13176" y="3760496"/>
              <a:ext cx="195401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= 0.267</a:t>
              </a:r>
              <a:endParaRPr lang="en-US" baseline="30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274571" y="5105522"/>
            <a:ext cx="546284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 point floating around based on </a:t>
            </a:r>
            <a:r>
              <a:rPr lang="en-US"/>
              <a:t>the exponent </a:t>
            </a:r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4081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0B00477-EB0C-9B4B-B492-21D90DC0C84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b="1" dirty="0"/>
              <a:t>Components of a </a:t>
            </a:r>
            <a:r>
              <a:rPr lang="en-US" altLang="en-US" sz="4000" b="1" dirty="0">
                <a:solidFill>
                  <a:schemeClr val="accent3"/>
                </a:solidFill>
              </a:rPr>
              <a:t>Single-Precision Real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26" y="2219070"/>
            <a:ext cx="5844463" cy="32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6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0B00477-EB0C-9B4B-B492-21D90DC0C84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06" y="2348540"/>
            <a:ext cx="6375919" cy="336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b="1" dirty="0"/>
              <a:t>Components of a </a:t>
            </a:r>
            <a:r>
              <a:rPr lang="en-US" altLang="en-US" sz="4000" b="1" dirty="0">
                <a:solidFill>
                  <a:schemeClr val="accent3"/>
                </a:solidFill>
              </a:rPr>
              <a:t>Single-Precision Real</a:t>
            </a:r>
          </a:p>
        </p:txBody>
      </p:sp>
    </p:spTree>
    <p:extLst>
      <p:ext uri="{BB962C8B-B14F-4D97-AF65-F5344CB8AC3E}">
        <p14:creationId xmlns:p14="http://schemas.microsoft.com/office/powerpoint/2010/main" val="639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8D249AA-74E6-084E-A440-57196567CD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Converting Fractions to Binary Reals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188" y="1856110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Express as a sum of </a:t>
            </a:r>
            <a:r>
              <a:rPr lang="en-US" altLang="en-US" b="1" dirty="0">
                <a:solidFill>
                  <a:srgbClr val="C00000"/>
                </a:solidFill>
              </a:rPr>
              <a:t>fractions having denominators that are powers of 2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Examples:</a:t>
            </a:r>
          </a:p>
        </p:txBody>
      </p:sp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03" y="2959102"/>
            <a:ext cx="5768173" cy="265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81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98B48A-F8BB-7048-A08F-BDF2A58D3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The </a:t>
            </a:r>
            <a:r>
              <a:rPr lang="en-US" altLang="en-US" sz="4000" dirty="0">
                <a:solidFill>
                  <a:schemeClr val="accent3"/>
                </a:solidFill>
                <a:latin typeface="+mn-lt"/>
              </a:rPr>
              <a:t>Exponent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dirty="0"/>
              <a:t>exponent </a:t>
            </a:r>
            <a:r>
              <a:rPr lang="en-US" b="1" dirty="0">
                <a:solidFill>
                  <a:srgbClr val="C00000"/>
                </a:solidFill>
              </a:rPr>
              <a:t>range is from </a:t>
            </a:r>
            <a:r>
              <a:rPr lang="en-US" b="1" u="sng" dirty="0">
                <a:solidFill>
                  <a:srgbClr val="C00000"/>
                </a:solidFill>
              </a:rPr>
              <a:t>-126 to 127 </a:t>
            </a:r>
            <a:r>
              <a:rPr lang="en-US" dirty="0"/>
              <a:t>(in </a:t>
            </a:r>
            <a:r>
              <a:rPr lang="en-US" altLang="en-US" b="1" dirty="0">
                <a:solidFill>
                  <a:schemeClr val="accent3"/>
                </a:solidFill>
              </a:rPr>
              <a:t>Single-Precision</a:t>
            </a:r>
            <a:r>
              <a:rPr lang="en-US" dirty="0"/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Sample Exponents represented in Binary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Add 127 </a:t>
            </a:r>
            <a:r>
              <a:rPr lang="en-US" altLang="en-US" u="sng" dirty="0"/>
              <a:t>to actual exponent </a:t>
            </a:r>
            <a:r>
              <a:rPr lang="en-US" altLang="en-US" dirty="0"/>
              <a:t>to produce the </a:t>
            </a:r>
            <a:r>
              <a:rPr lang="en-US" altLang="en-US" b="1" dirty="0">
                <a:solidFill>
                  <a:srgbClr val="C00000"/>
                </a:solidFill>
              </a:rPr>
              <a:t>biased exponent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61" y="3270108"/>
            <a:ext cx="5592752" cy="29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2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C262A6F-D3BA-3740-B363-8145D1BCAA4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Normalizing Binary </a:t>
            </a:r>
            <a:r>
              <a:rPr lang="en-US" altLang="en-US" sz="4000" b="1" dirty="0"/>
              <a:t>Floating-Point Numbers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060" y="1892662"/>
            <a:ext cx="9416143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Mantissa</a:t>
            </a:r>
            <a:r>
              <a:rPr lang="en-US" altLang="en-US" dirty="0"/>
              <a:t> is normalized </a:t>
            </a:r>
            <a:r>
              <a:rPr lang="en-US" altLang="en-US" b="1" dirty="0">
                <a:solidFill>
                  <a:srgbClr val="C00000"/>
                </a:solidFill>
              </a:rPr>
              <a:t>when a single 1 appears to the left of the binary point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Unnormalized</a:t>
            </a:r>
            <a:r>
              <a:rPr lang="en-US" altLang="en-US" dirty="0"/>
              <a:t>: shift binary point </a:t>
            </a:r>
            <a:r>
              <a:rPr lang="en-US" altLang="en-US" b="1" dirty="0">
                <a:solidFill>
                  <a:srgbClr val="C00000"/>
                </a:solidFill>
              </a:rPr>
              <a:t>until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exponent is zero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Examples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3607560"/>
            <a:ext cx="5480568" cy="153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37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6413AE-1790-3445-9140-9CA3F258FB1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Real-Number </a:t>
            </a:r>
            <a:r>
              <a:rPr lang="en-US" altLang="en-US" sz="4000" b="1" dirty="0">
                <a:solidFill>
                  <a:schemeClr val="accent3"/>
                </a:solidFill>
              </a:rPr>
              <a:t>Encodings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Normalized finite numbers</a:t>
            </a:r>
          </a:p>
          <a:p>
            <a:pPr lvl="1" eaLnBrk="1" hangingPunct="1"/>
            <a:r>
              <a:rPr lang="en-US" altLang="en-US" dirty="0"/>
              <a:t>all the nonzero finite values that can be encoded </a:t>
            </a:r>
            <a:r>
              <a:rPr lang="en-US" altLang="en-US" b="1" dirty="0">
                <a:solidFill>
                  <a:schemeClr val="accent3"/>
                </a:solidFill>
              </a:rPr>
              <a:t>in a normalized real number between </a:t>
            </a:r>
            <a:r>
              <a:rPr lang="en-US" altLang="en-US" b="1" dirty="0">
                <a:solidFill>
                  <a:srgbClr val="C00000"/>
                </a:solidFill>
              </a:rPr>
              <a:t>zero</a:t>
            </a:r>
            <a:r>
              <a:rPr lang="en-US" altLang="en-US" b="1" dirty="0">
                <a:solidFill>
                  <a:schemeClr val="accent3"/>
                </a:solidFill>
              </a:rPr>
              <a:t> and </a:t>
            </a:r>
            <a:r>
              <a:rPr lang="en-US" altLang="en-US" b="1" dirty="0">
                <a:solidFill>
                  <a:srgbClr val="C00000"/>
                </a:solidFill>
              </a:rPr>
              <a:t>infinity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</a:t>
            </a:r>
            <a:r>
              <a:rPr lang="en-US" b="1" dirty="0"/>
              <a:t>xample</a:t>
            </a:r>
            <a:r>
              <a:rPr lang="en-US"/>
              <a:t>:   </a:t>
            </a:r>
            <a:endParaRPr lang="en-US" dirty="0"/>
          </a:p>
          <a:p>
            <a:r>
              <a:rPr lang="en-US" dirty="0"/>
              <a:t>    binary </a:t>
            </a:r>
            <a:r>
              <a:rPr lang="en-US" b="1" dirty="0">
                <a:solidFill>
                  <a:srgbClr val="00B050"/>
                </a:solidFill>
              </a:rPr>
              <a:t>1.101 X 2</a:t>
            </a:r>
            <a:r>
              <a:rPr lang="en-US" b="1" baseline="30000" dirty="0">
                <a:solidFill>
                  <a:srgbClr val="00B050"/>
                </a:solidFill>
              </a:rPr>
              <a:t>0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is represented as follows: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939246"/>
            <a:ext cx="4901292" cy="1012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6876" y="4228575"/>
            <a:ext cx="8739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0 + 127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2127" y="4544985"/>
            <a:ext cx="36311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23 bits: 101</a:t>
            </a:r>
            <a:r>
              <a:rPr lang="en-US" b="1" dirty="0">
                <a:solidFill>
                  <a:schemeClr val="accent3"/>
                </a:solidFill>
              </a:rPr>
              <a:t>00000000000000000000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9443" y="5247147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3"/>
                </a:solidFill>
              </a:rPr>
              <a:t>01111111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10100000000000000000000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5429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6413AE-1790-3445-9140-9CA3F258FB1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Real-Number </a:t>
            </a:r>
            <a:r>
              <a:rPr lang="en-US" altLang="en-US" sz="4000" b="1" dirty="0">
                <a:solidFill>
                  <a:schemeClr val="accent3"/>
                </a:solidFill>
              </a:rPr>
              <a:t>Encodings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E</a:t>
            </a:r>
            <a:r>
              <a:rPr lang="en-US" b="1" dirty="0">
                <a:solidFill>
                  <a:schemeClr val="accent3"/>
                </a:solidFill>
              </a:rPr>
              <a:t>xample</a:t>
            </a:r>
            <a:r>
              <a:rPr lang="en-US" dirty="0"/>
              <a:t>: 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02" y="2553728"/>
            <a:ext cx="9008617" cy="31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FAEB7D4-052F-6846-B617-57970054F0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5" y="1929982"/>
            <a:ext cx="7772400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Specific encodings </a:t>
            </a:r>
            <a:r>
              <a:rPr lang="en-US" altLang="en-US" dirty="0"/>
              <a:t>(single precision):</a:t>
            </a:r>
          </a:p>
        </p:txBody>
      </p:sp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23" y="2511833"/>
            <a:ext cx="8420314" cy="287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Real-Number </a:t>
            </a:r>
            <a:r>
              <a:rPr lang="en-US" altLang="en-US" sz="4000" b="1" dirty="0">
                <a:solidFill>
                  <a:schemeClr val="accent3"/>
                </a:solidFill>
              </a:rPr>
              <a:t>Encodings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57" y="5807000"/>
            <a:ext cx="372101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r>
              <a:rPr lang="en-US" dirty="0"/>
              <a:t> can be either 1 or 0  (DO NOT CARE)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2984500"/>
            <a:ext cx="1155700" cy="69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3793717"/>
            <a:ext cx="1155700" cy="69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4597282"/>
            <a:ext cx="1155700" cy="69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51847" y="2984500"/>
            <a:ext cx="2936875" cy="6985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51056" y="3824953"/>
            <a:ext cx="2936875" cy="6985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6322" y="5377352"/>
            <a:ext cx="9456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rgbClr val="2F2A2B"/>
                </a:solidFill>
                <a:latin typeface="Helvetica" charset="0"/>
              </a:rPr>
              <a:t>a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400" dirty="0" err="1">
                <a:solidFill>
                  <a:srgbClr val="2F2A2B"/>
                </a:solidFill>
                <a:latin typeface="Helvetica" charset="0"/>
              </a:rPr>
              <a:t>SNaN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significand field begins with 0, but at least one of the remaining bits must be 1.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90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69CB49-C376-CF4A-A9A2-0C073250607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Converting Single-Precision </a:t>
            </a:r>
            <a:r>
              <a:rPr lang="en-US" altLang="en-US" sz="4000" dirty="0"/>
              <a:t>to </a:t>
            </a:r>
            <a:r>
              <a:rPr lang="en-US" altLang="en-US" sz="4000" b="1" dirty="0"/>
              <a:t>Decimal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83056"/>
            <a:ext cx="100584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190000"/>
              </a:lnSpc>
              <a:buFontTx/>
              <a:buNone/>
            </a:pPr>
            <a:r>
              <a:rPr lang="en-US" altLang="en-US" dirty="0"/>
              <a:t>1. If the </a:t>
            </a:r>
            <a:r>
              <a:rPr lang="en-US" altLang="en-US" b="1" dirty="0"/>
              <a:t>MSB</a:t>
            </a:r>
            <a:r>
              <a:rPr lang="en-US" altLang="en-US" dirty="0"/>
              <a:t> is 1, the </a:t>
            </a:r>
            <a:r>
              <a:rPr lang="en-US" altLang="en-US" b="1" dirty="0">
                <a:solidFill>
                  <a:srgbClr val="C00000"/>
                </a:solidFill>
              </a:rPr>
              <a:t>number is negative</a:t>
            </a:r>
            <a:r>
              <a:rPr lang="en-US" altLang="en-US" dirty="0"/>
              <a:t>; otherwise, it is </a:t>
            </a:r>
            <a:r>
              <a:rPr lang="en-US" altLang="en-US" b="1" dirty="0">
                <a:solidFill>
                  <a:schemeClr val="accent3"/>
                </a:solidFill>
              </a:rPr>
              <a:t>positive</a:t>
            </a:r>
            <a:r>
              <a:rPr lang="en-US" altLang="en-US" dirty="0"/>
              <a:t>.</a:t>
            </a:r>
          </a:p>
          <a:p>
            <a:pPr eaLnBrk="1" hangingPunct="1">
              <a:lnSpc>
                <a:spcPct val="190000"/>
              </a:lnSpc>
              <a:buFontTx/>
              <a:buNone/>
            </a:pPr>
            <a:r>
              <a:rPr lang="en-US" altLang="en-US" dirty="0"/>
              <a:t>2. The </a:t>
            </a:r>
            <a:r>
              <a:rPr lang="en-US" altLang="en-US" b="1" dirty="0">
                <a:solidFill>
                  <a:srgbClr val="C00000"/>
                </a:solidFill>
              </a:rPr>
              <a:t>next 8 bits </a:t>
            </a:r>
            <a:r>
              <a:rPr lang="en-US" altLang="en-US" dirty="0"/>
              <a:t>represent the </a:t>
            </a:r>
            <a:r>
              <a:rPr lang="en-US" altLang="en-US" b="1" dirty="0">
                <a:solidFill>
                  <a:schemeClr val="accent3"/>
                </a:solidFill>
              </a:rPr>
              <a:t>exponent</a:t>
            </a:r>
            <a:r>
              <a:rPr lang="en-US" altLang="en-US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altLang="en-US" b="1" dirty="0"/>
              <a:t>Subtract</a:t>
            </a:r>
            <a:r>
              <a:rPr lang="en-US" altLang="en-US" dirty="0"/>
              <a:t> binary 01111111 (decimal 127), producing the unbiased exponent.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altLang="en-US" b="1" dirty="0"/>
              <a:t>Convert</a:t>
            </a:r>
            <a:r>
              <a:rPr lang="en-US" altLang="en-US" dirty="0"/>
              <a:t> the unbiased exponent to decimal.</a:t>
            </a:r>
          </a:p>
        </p:txBody>
      </p:sp>
    </p:spTree>
    <p:extLst>
      <p:ext uri="{BB962C8B-B14F-4D97-AF65-F5344CB8AC3E}">
        <p14:creationId xmlns:p14="http://schemas.microsoft.com/office/powerpoint/2010/main" val="1186500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69CB49-C376-CF4A-A9A2-0C073250607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Converting Single-Precision </a:t>
            </a:r>
            <a:r>
              <a:rPr lang="en-US" altLang="en-US" sz="4000" dirty="0"/>
              <a:t>to </a:t>
            </a:r>
            <a:r>
              <a:rPr lang="en-US" altLang="en-US" sz="4000" b="1" dirty="0"/>
              <a:t>Decimal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3497" y="1642533"/>
            <a:ext cx="9568180" cy="4293809"/>
          </a:xfrm>
        </p:spPr>
        <p:txBody>
          <a:bodyPr>
            <a:normAutofit/>
          </a:bodyPr>
          <a:lstStyle/>
          <a:p>
            <a:pPr eaLnBrk="1" hangingPunct="1">
              <a:lnSpc>
                <a:spcPct val="190000"/>
              </a:lnSpc>
              <a:buFontTx/>
              <a:buNone/>
            </a:pPr>
            <a:r>
              <a:rPr lang="en-US" altLang="en-US" dirty="0"/>
              <a:t>3. </a:t>
            </a:r>
            <a:r>
              <a:rPr lang="en-US" altLang="en-US" sz="1800" dirty="0"/>
              <a:t>The </a:t>
            </a:r>
            <a:r>
              <a:rPr lang="en-US" altLang="en-US" sz="1800" b="1" dirty="0">
                <a:solidFill>
                  <a:schemeClr val="accent3"/>
                </a:solidFill>
              </a:rPr>
              <a:t>next 23 bits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represent the </a:t>
            </a:r>
            <a:r>
              <a:rPr lang="en-US" altLang="en-US" sz="1800" b="1" dirty="0">
                <a:solidFill>
                  <a:srgbClr val="C00000"/>
                </a:solidFill>
              </a:rPr>
              <a:t>significand</a:t>
            </a:r>
            <a:r>
              <a:rPr lang="en-US" altLang="en-US" sz="1800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altLang="en-US" b="1" dirty="0"/>
              <a:t>Notate a “1.”, </a:t>
            </a:r>
            <a:r>
              <a:rPr lang="en-US" altLang="en-US" b="1" dirty="0">
                <a:solidFill>
                  <a:schemeClr val="accent3"/>
                </a:solidFill>
              </a:rPr>
              <a:t>followed by the significand bits</a:t>
            </a:r>
            <a:r>
              <a:rPr lang="en-US" altLang="en-US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altLang="en-US" b="1" dirty="0"/>
              <a:t>Trailing zeros </a:t>
            </a:r>
            <a:r>
              <a:rPr lang="en-US" altLang="en-US" dirty="0"/>
              <a:t>can be ignored.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altLang="en-US" dirty="0"/>
              <a:t>Create a floating-point binary number, 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altLang="en-US" sz="1800" dirty="0"/>
              <a:t>using the significand, 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altLang="en-US" sz="1800" dirty="0"/>
              <a:t>the sign determined in step 1, 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altLang="en-US" sz="1800" dirty="0"/>
              <a:t>and the exponent calculated in step 2.</a:t>
            </a:r>
          </a:p>
        </p:txBody>
      </p:sp>
    </p:spTree>
    <p:extLst>
      <p:ext uri="{BB962C8B-B14F-4D97-AF65-F5344CB8AC3E}">
        <p14:creationId xmlns:p14="http://schemas.microsoft.com/office/powerpoint/2010/main" val="20780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000" b="1" dirty="0">
                <a:solidFill>
                  <a:schemeClr val="tx1"/>
                </a:solidFill>
              </a:rPr>
              <a:t> Numbers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07936"/>
            <a:ext cx="9946434" cy="5062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9245" y="1751954"/>
            <a:ext cx="102674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We use a </a:t>
            </a:r>
            <a:r>
              <a:rPr lang="en-US" sz="2000" b="1" dirty="0">
                <a:solidFill>
                  <a:schemeClr val="accent3"/>
                </a:solidFill>
              </a:rPr>
              <a:t>Normal scientific notation </a:t>
            </a:r>
            <a:r>
              <a:rPr lang="en-US" sz="2000" dirty="0"/>
              <a:t>to represent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Very small numbers (e.g. 1.0 × 10</a:t>
            </a:r>
            <a:r>
              <a:rPr lang="en-US" sz="2000" baseline="30000" dirty="0"/>
              <a:t>-9</a:t>
            </a:r>
            <a:r>
              <a:rPr lang="en-US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Very large numbers (e.g. 8.64 × 10</a:t>
            </a:r>
            <a:r>
              <a:rPr lang="en-US" sz="2000" baseline="30000" dirty="0"/>
              <a:t>13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chemeClr val="accent3"/>
                </a:solidFill>
              </a:rPr>
              <a:t>Normal Scientific notation for </a:t>
            </a:r>
            <a:r>
              <a:rPr lang="en-US" sz="2800" b="1" dirty="0">
                <a:solidFill>
                  <a:srgbClr val="C00000"/>
                </a:solidFill>
              </a:rPr>
              <a:t>Decimal</a:t>
            </a:r>
            <a:r>
              <a:rPr lang="en-US" sz="2800" dirty="0"/>
              <a:t>: ± </a:t>
            </a:r>
            <a:r>
              <a:rPr lang="en-US" sz="2800" dirty="0">
                <a:solidFill>
                  <a:srgbClr val="C00000"/>
                </a:solidFill>
              </a:rPr>
              <a:t>d</a:t>
            </a:r>
            <a:r>
              <a:rPr lang="en-US" sz="2800" dirty="0"/>
              <a:t>. f</a:t>
            </a:r>
            <a:r>
              <a:rPr lang="en-US" sz="2800" baseline="-25000" dirty="0"/>
              <a:t>1</a:t>
            </a:r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f</a:t>
            </a:r>
            <a:r>
              <a:rPr lang="en-US" sz="2800" baseline="-25000" dirty="0"/>
              <a:t>4</a:t>
            </a:r>
            <a:r>
              <a:rPr lang="en-US" sz="2800" dirty="0"/>
              <a:t> … × 10 </a:t>
            </a:r>
            <a:r>
              <a:rPr lang="en-US" sz="2800" baseline="30000" dirty="0"/>
              <a:t>± e1e2e3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5457" y="3759223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3.14 = 3.14 X 10</a:t>
            </a:r>
            <a:r>
              <a:rPr lang="en-US" sz="2800" baseline="30000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7264" y="4300397"/>
            <a:ext cx="53971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C00000"/>
                </a:solidFill>
              </a:rPr>
              <a:t>366.99</a:t>
            </a:r>
            <a:r>
              <a:rPr lang="en-US" sz="2000" dirty="0"/>
              <a:t> is not in a </a:t>
            </a:r>
            <a:r>
              <a:rPr lang="en-US" sz="2000" b="1" dirty="0">
                <a:solidFill>
                  <a:schemeClr val="accent3"/>
                </a:solidFill>
              </a:rPr>
              <a:t>Normal Scientific notation?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                               3.6699 X 10</a:t>
            </a:r>
            <a:r>
              <a:rPr lang="en-US" sz="2000" b="1" baseline="30000" dirty="0">
                <a:solidFill>
                  <a:schemeClr val="accent3"/>
                </a:solidFill>
              </a:rPr>
              <a:t>2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C00000"/>
                </a:solidFill>
              </a:rPr>
              <a:t>0.36699</a:t>
            </a:r>
            <a:r>
              <a:rPr lang="en-US" sz="2000" dirty="0"/>
              <a:t> is not in a </a:t>
            </a:r>
            <a:r>
              <a:rPr lang="en-US" sz="2000" b="1" dirty="0">
                <a:solidFill>
                  <a:schemeClr val="accent3"/>
                </a:solidFill>
              </a:rPr>
              <a:t>Normal Scientific notation?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                               3. 6699 X 10</a:t>
            </a:r>
            <a:r>
              <a:rPr lang="en-US" sz="2000" b="1" baseline="30000" dirty="0">
                <a:solidFill>
                  <a:schemeClr val="accent3"/>
                </a:solidFill>
              </a:rPr>
              <a:t>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78573" y="5739913"/>
            <a:ext cx="20771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How about  0.0063?</a:t>
            </a:r>
          </a:p>
        </p:txBody>
      </p:sp>
    </p:spTree>
    <p:extLst>
      <p:ext uri="{BB962C8B-B14F-4D97-AF65-F5344CB8AC3E}">
        <p14:creationId xmlns:p14="http://schemas.microsoft.com/office/powerpoint/2010/main" val="16729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69CB49-C376-CF4A-A9A2-0C073250607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Converting Single-Precision </a:t>
            </a:r>
            <a:r>
              <a:rPr lang="en-US" altLang="en-US" sz="4000" dirty="0"/>
              <a:t>to </a:t>
            </a:r>
            <a:r>
              <a:rPr lang="en-US" altLang="en-US" sz="4000" b="1" dirty="0"/>
              <a:t>Decimal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4600" y="1845734"/>
            <a:ext cx="98044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1800" dirty="0"/>
              <a:t>4. </a:t>
            </a:r>
            <a:r>
              <a:rPr lang="en-US" altLang="en-US" sz="1800" b="1" dirty="0">
                <a:solidFill>
                  <a:schemeClr val="accent3"/>
                </a:solidFill>
              </a:rPr>
              <a:t>Unnormalize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the binary number produced in step 3.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Shift the binary point the number of places equal to the value of the exponent.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Shift right if the exponent is positive, or left if the exponent is negative.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1800" dirty="0"/>
              <a:t>5. From </a:t>
            </a:r>
            <a:r>
              <a:rPr lang="en-US" altLang="en-US" sz="1800" b="1" dirty="0">
                <a:solidFill>
                  <a:schemeClr val="accent3"/>
                </a:solidFill>
              </a:rPr>
              <a:t>left to right</a:t>
            </a:r>
            <a:r>
              <a:rPr lang="en-US" altLang="en-US" sz="1800" dirty="0"/>
              <a:t>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use weighted positional notation to </a:t>
            </a:r>
            <a:r>
              <a:rPr lang="en-US" altLang="en-US" b="1" dirty="0"/>
              <a:t>form the decimal sum of the powers of 2 </a:t>
            </a:r>
            <a:r>
              <a:rPr lang="en-US" altLang="en-US" dirty="0"/>
              <a:t>represented by the floating-point binary number.</a:t>
            </a:r>
          </a:p>
        </p:txBody>
      </p:sp>
    </p:spTree>
    <p:extLst>
      <p:ext uri="{BB962C8B-B14F-4D97-AF65-F5344CB8AC3E}">
        <p14:creationId xmlns:p14="http://schemas.microsoft.com/office/powerpoint/2010/main" val="760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C279B2-483E-2B4C-B7F4-C97EB091506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Example1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83056"/>
            <a:ext cx="9871788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Convert </a:t>
            </a:r>
            <a:r>
              <a:rPr lang="en-US" altLang="en-US" b="1" dirty="0">
                <a:solidFill>
                  <a:srgbClr val="FF0000"/>
                </a:solidFill>
              </a:rPr>
              <a:t>0</a:t>
            </a:r>
            <a:r>
              <a:rPr lang="en-US" altLang="en-US" b="1" dirty="0">
                <a:solidFill>
                  <a:schemeClr val="accent3"/>
                </a:solidFill>
              </a:rPr>
              <a:t>10000010</a:t>
            </a:r>
            <a:r>
              <a:rPr lang="en-US" altLang="en-US" b="1" dirty="0">
                <a:solidFill>
                  <a:srgbClr val="FFC000"/>
                </a:solidFill>
              </a:rPr>
              <a:t>01011000000000000000000 </a:t>
            </a:r>
            <a:r>
              <a:rPr lang="en-US" altLang="en-US" b="1" dirty="0"/>
              <a:t>to Decimal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559238" y="2347881"/>
            <a:ext cx="9442145" cy="326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29000"/>
              </a:lnSpc>
            </a:pPr>
            <a:r>
              <a:rPr lang="en-US" altLang="en-US" dirty="0"/>
              <a:t>1. The number is </a:t>
            </a:r>
            <a:r>
              <a:rPr lang="en-US" altLang="en-US" b="1" dirty="0">
                <a:solidFill>
                  <a:srgbClr val="FF0000"/>
                </a:solidFill>
              </a:rPr>
              <a:t>positive</a:t>
            </a:r>
            <a:r>
              <a:rPr lang="en-US" altLang="en-US" dirty="0"/>
              <a:t>.</a:t>
            </a:r>
          </a:p>
          <a:p>
            <a:pPr>
              <a:lnSpc>
                <a:spcPct val="229000"/>
              </a:lnSpc>
              <a:buNone/>
            </a:pPr>
            <a:r>
              <a:rPr lang="en-US" altLang="en-US" dirty="0"/>
              <a:t>2. The </a:t>
            </a:r>
            <a:r>
              <a:rPr lang="en-US" altLang="en-US" b="1" dirty="0"/>
              <a:t>unbiased exponent </a:t>
            </a:r>
            <a:r>
              <a:rPr lang="en-US" altLang="en-US" dirty="0"/>
              <a:t>is binary </a:t>
            </a:r>
            <a:r>
              <a:rPr lang="en-US" altLang="en-US" b="1" dirty="0">
                <a:solidFill>
                  <a:schemeClr val="accent3"/>
                </a:solidFill>
              </a:rPr>
              <a:t>00000011</a:t>
            </a:r>
            <a:r>
              <a:rPr lang="en-US" altLang="en-US" dirty="0"/>
              <a:t>, or decimal 3 (130 (</a:t>
            </a:r>
            <a:r>
              <a:rPr lang="en-US" altLang="en-US" b="1" dirty="0">
                <a:solidFill>
                  <a:schemeClr val="accent3"/>
                </a:solidFill>
              </a:rPr>
              <a:t>10000010</a:t>
            </a:r>
            <a:r>
              <a:rPr lang="en-US" altLang="en-US" dirty="0"/>
              <a:t>) – 127 (</a:t>
            </a:r>
            <a:r>
              <a:rPr lang="en-US" altLang="en-US" b="1" dirty="0">
                <a:solidFill>
                  <a:schemeClr val="accent3"/>
                </a:solidFill>
              </a:rPr>
              <a:t>01111111</a:t>
            </a:r>
            <a:r>
              <a:rPr lang="en-US" altLang="en-US" dirty="0"/>
              <a:t>) = 3).</a:t>
            </a:r>
          </a:p>
          <a:p>
            <a:pPr>
              <a:lnSpc>
                <a:spcPct val="229000"/>
              </a:lnSpc>
            </a:pPr>
            <a:r>
              <a:rPr lang="en-US" altLang="en-US" dirty="0"/>
              <a:t>3. </a:t>
            </a:r>
            <a:r>
              <a:rPr lang="en-US" altLang="en-US" b="1" dirty="0"/>
              <a:t>Combining</a:t>
            </a:r>
            <a:r>
              <a:rPr lang="en-US" altLang="en-US" dirty="0"/>
              <a:t> the </a:t>
            </a:r>
            <a:r>
              <a:rPr lang="en-US" altLang="en-US" b="1" dirty="0">
                <a:solidFill>
                  <a:srgbClr val="FF0000"/>
                </a:solidFill>
              </a:rPr>
              <a:t>sign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exponent</a:t>
            </a:r>
            <a:r>
              <a:rPr lang="en-US" altLang="en-US" dirty="0"/>
              <a:t>, and </a:t>
            </a:r>
            <a:r>
              <a:rPr lang="en-US" altLang="en-US" b="1" dirty="0">
                <a:solidFill>
                  <a:srgbClr val="FFC000"/>
                </a:solidFill>
              </a:rPr>
              <a:t>significand</a:t>
            </a:r>
            <a:r>
              <a:rPr lang="en-US" altLang="en-US" dirty="0"/>
              <a:t>, the binary number is   </a:t>
            </a:r>
            <a:r>
              <a:rPr lang="en-US" altLang="en-US" b="1" dirty="0">
                <a:solidFill>
                  <a:srgbClr val="00B050"/>
                </a:solidFill>
              </a:rPr>
              <a:t>+1.01011 X 2</a:t>
            </a:r>
            <a:r>
              <a:rPr lang="en-US" altLang="en-US" b="1" baseline="30000" dirty="0">
                <a:solidFill>
                  <a:srgbClr val="00B050"/>
                </a:solidFill>
              </a:rPr>
              <a:t>3</a:t>
            </a:r>
            <a:r>
              <a:rPr lang="en-US" altLang="en-US" b="1" dirty="0">
                <a:solidFill>
                  <a:srgbClr val="00B050"/>
                </a:solidFill>
              </a:rPr>
              <a:t>.</a:t>
            </a:r>
          </a:p>
          <a:p>
            <a:pPr>
              <a:lnSpc>
                <a:spcPct val="229000"/>
              </a:lnSpc>
            </a:pPr>
            <a:r>
              <a:rPr lang="en-US" altLang="en-US" dirty="0"/>
              <a:t>4. The </a:t>
            </a:r>
            <a:r>
              <a:rPr lang="en-US" altLang="en-US" b="1" dirty="0"/>
              <a:t>unnormalized</a:t>
            </a:r>
            <a:r>
              <a:rPr lang="en-US" altLang="en-US" dirty="0"/>
              <a:t> binary number is  </a:t>
            </a:r>
            <a:r>
              <a:rPr lang="en-US" altLang="en-US" b="1" dirty="0">
                <a:solidFill>
                  <a:srgbClr val="00B050"/>
                </a:solidFill>
              </a:rPr>
              <a:t>+1010.11</a:t>
            </a:r>
          </a:p>
          <a:p>
            <a:pPr>
              <a:lnSpc>
                <a:spcPct val="229000"/>
              </a:lnSpc>
            </a:pPr>
            <a:r>
              <a:rPr lang="en-US" altLang="en-US" dirty="0"/>
              <a:t>5. The </a:t>
            </a:r>
            <a:r>
              <a:rPr lang="en-US" altLang="en-US" b="1" dirty="0">
                <a:solidFill>
                  <a:srgbClr val="C00000"/>
                </a:solidFill>
              </a:rPr>
              <a:t>decimal value </a:t>
            </a:r>
            <a:r>
              <a:rPr lang="en-US" altLang="en-US" dirty="0"/>
              <a:t>is  +</a:t>
            </a:r>
            <a:r>
              <a:rPr lang="en-US" altLang="en-US" b="1" dirty="0"/>
              <a:t>10</a:t>
            </a:r>
            <a:r>
              <a:rPr lang="en-US" altLang="en-US" dirty="0"/>
              <a:t> </a:t>
            </a:r>
            <a:r>
              <a:rPr lang="en-US" altLang="en-US" b="1" dirty="0"/>
              <a:t>3/4</a:t>
            </a:r>
            <a:r>
              <a:rPr lang="en-US" altLang="en-US" dirty="0"/>
              <a:t>, or +</a:t>
            </a:r>
            <a:r>
              <a:rPr lang="en-US" altLang="en-US" b="1" dirty="0"/>
              <a:t>10.75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417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C279B2-483E-2B4C-B7F4-C97EB091506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Example2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83056"/>
            <a:ext cx="987178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Convert </a:t>
            </a:r>
            <a:r>
              <a:rPr lang="en-US" altLang="en-US" dirty="0">
                <a:solidFill>
                  <a:srgbClr val="FF0000"/>
                </a:solidFill>
              </a:rPr>
              <a:t>-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19.3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to</a:t>
            </a:r>
            <a:r>
              <a:rPr lang="en-US" altLang="en-US" dirty="0">
                <a:solidFill>
                  <a:schemeClr val="accent3"/>
                </a:solidFill>
              </a:rPr>
              <a:t> IEEE </a:t>
            </a:r>
            <a:r>
              <a:rPr lang="en-US" altLang="en-US" dirty="0"/>
              <a:t>Floating-Point Binary Representation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544953" y="2290729"/>
            <a:ext cx="96107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en-US" sz="2000" dirty="0"/>
              <a:t>1. Convert - </a:t>
            </a:r>
            <a:r>
              <a:rPr lang="en-US" altLang="en-US" sz="2000" b="1" dirty="0"/>
              <a:t>19.3</a:t>
            </a:r>
            <a:r>
              <a:rPr lang="en-US" altLang="en-US" sz="2000" dirty="0"/>
              <a:t> into binary   </a:t>
            </a:r>
          </a:p>
          <a:p>
            <a:pPr>
              <a:lnSpc>
                <a:spcPct val="180000"/>
              </a:lnSpc>
              <a:buNone/>
            </a:pPr>
            <a:r>
              <a:rPr lang="en-US" altLang="en-US" sz="2000" dirty="0"/>
              <a:t>2. Normalize the converted binary</a:t>
            </a:r>
          </a:p>
          <a:p>
            <a:pPr>
              <a:lnSpc>
                <a:spcPct val="180000"/>
              </a:lnSpc>
              <a:buNone/>
            </a:pPr>
            <a:r>
              <a:rPr lang="en-US" altLang="en-US" sz="2000" dirty="0"/>
              <a:t>3. Find the exponent and store it (add it to the Biased)</a:t>
            </a:r>
          </a:p>
          <a:p>
            <a:pPr>
              <a:lnSpc>
                <a:spcPct val="180000"/>
              </a:lnSpc>
              <a:buNone/>
            </a:pPr>
            <a:r>
              <a:rPr lang="en-US" altLang="en-US" sz="2000" dirty="0"/>
              <a:t>4. </a:t>
            </a:r>
            <a:r>
              <a:rPr lang="en-US" altLang="en-US" sz="2000" b="1" dirty="0"/>
              <a:t>Write the normalized number in IEEE format</a:t>
            </a:r>
            <a:endParaRPr lang="en-US" altLang="en-US" sz="2000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51931" y="4917328"/>
            <a:ext cx="4877582" cy="52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Sign</a:t>
            </a:r>
            <a:r>
              <a:rPr lang="en-US" altLang="en-US" b="1" dirty="0"/>
              <a:t>     	</a:t>
            </a:r>
            <a:r>
              <a:rPr lang="en-US" altLang="en-US" b="1" dirty="0">
                <a:solidFill>
                  <a:schemeClr val="accent3"/>
                </a:solidFill>
              </a:rPr>
              <a:t>Exponent</a:t>
            </a:r>
            <a:r>
              <a:rPr lang="en-US" altLang="en-US" b="1" dirty="0"/>
              <a:t>                    	 </a:t>
            </a:r>
            <a:r>
              <a:rPr lang="en-US" altLang="en-US" b="1" dirty="0">
                <a:solidFill>
                  <a:srgbClr val="FFC000"/>
                </a:solidFill>
              </a:rPr>
              <a:t>Fraction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6063" y="553654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2876" y="55496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8803" y="553654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835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6567" y="1922306"/>
            <a:ext cx="84759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dirty="0"/>
              <a:t>Floating-Point Binary Representation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Floating-Point Unit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en-US" sz="2800" dirty="0"/>
              <a:t>x86 Instruction Encoding</a:t>
            </a:r>
          </a:p>
        </p:txBody>
      </p:sp>
    </p:spTree>
    <p:extLst>
      <p:ext uri="{BB962C8B-B14F-4D97-AF65-F5344CB8AC3E}">
        <p14:creationId xmlns:p14="http://schemas.microsoft.com/office/powerpoint/2010/main" val="144632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1F19B-131B-644D-B791-0FB5923B40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 Point Unit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9125"/>
            <a:ext cx="6858000" cy="4038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FPU Register Stack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Rounding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 Exceptions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 Instruction Set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Arithmetic Instructions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 Mixed-Mode Arithmetic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Comparing Floating-Point Values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Reading and Writing Floating-Point Values</a:t>
            </a:r>
          </a:p>
        </p:txBody>
      </p:sp>
    </p:spTree>
    <p:extLst>
      <p:ext uri="{BB962C8B-B14F-4D97-AF65-F5344CB8AC3E}">
        <p14:creationId xmlns:p14="http://schemas.microsoft.com/office/powerpoint/2010/main" val="166622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2AC3BB0-5EFA-8B47-BAD3-B4217885427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FPU</a:t>
            </a:r>
            <a:r>
              <a:rPr lang="en-US" altLang="en-US" sz="4000" b="1" dirty="0">
                <a:solidFill>
                  <a:schemeClr val="accent3"/>
                </a:solidFill>
              </a:rPr>
              <a:t> Register Stack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4" y="1741128"/>
            <a:ext cx="9888855" cy="4343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sz="1800" dirty="0"/>
              <a:t>The </a:t>
            </a:r>
            <a:r>
              <a:rPr lang="en-US" sz="1800" b="1" dirty="0"/>
              <a:t>FPU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does not use the general-purpose registers </a:t>
            </a:r>
            <a:r>
              <a:rPr lang="en-US" sz="1800" dirty="0"/>
              <a:t>(EAX, EBX, etc.).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1800" dirty="0"/>
              <a:t> Instead, it has </a:t>
            </a:r>
            <a:r>
              <a:rPr lang="en-US" sz="1800" b="1" dirty="0"/>
              <a:t>its own set of registers </a:t>
            </a:r>
            <a:r>
              <a:rPr lang="en-US" sz="1800" dirty="0"/>
              <a:t>called a </a:t>
            </a:r>
            <a:r>
              <a:rPr lang="en-US" sz="1800" b="1" dirty="0">
                <a:solidFill>
                  <a:schemeClr val="accent3"/>
                </a:solidFill>
              </a:rPr>
              <a:t>register stack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endParaRPr lang="en-US" altLang="en-US" sz="1800" b="1" dirty="0">
              <a:solidFill>
                <a:schemeClr val="accent3"/>
              </a:solidFill>
            </a:endParaRPr>
          </a:p>
          <a:p>
            <a:pPr>
              <a:lnSpc>
                <a:spcPct val="120000"/>
              </a:lnSpc>
              <a:buFont typeface="Arial" charset="0"/>
              <a:buChar char="•"/>
            </a:pP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7977972" y="2271392"/>
            <a:ext cx="4093367" cy="3673137"/>
            <a:chOff x="4400550" y="2828925"/>
            <a:chExt cx="4286251" cy="3175770"/>
          </a:xfrm>
        </p:grpSpPr>
        <p:pic>
          <p:nvPicPr>
            <p:cNvPr id="2048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550" y="2828925"/>
              <a:ext cx="4286251" cy="3175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294423" y="4447063"/>
              <a:ext cx="270386" cy="239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1493120" y="2813357"/>
            <a:ext cx="5943913" cy="187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C00000"/>
                </a:solidFill>
              </a:rPr>
              <a:t>Eight</a:t>
            </a: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chemeClr val="accent3"/>
                </a:solidFill>
              </a:rPr>
              <a:t>individually addressable </a:t>
            </a:r>
            <a:r>
              <a:rPr lang="en-US" altLang="en-US" sz="1700" b="1" dirty="0">
                <a:solidFill>
                  <a:srgbClr val="00B050"/>
                </a:solidFill>
              </a:rPr>
              <a:t>80-bit data registers 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altLang="en-US" sz="1700" dirty="0"/>
              <a:t>named </a:t>
            </a:r>
            <a:r>
              <a:rPr lang="en-US" altLang="en-US" sz="1700" b="1" dirty="0">
                <a:solidFill>
                  <a:schemeClr val="accent3"/>
                </a:solidFill>
              </a:rPr>
              <a:t>R0 through R7</a:t>
            </a:r>
          </a:p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altLang="en-US" sz="1700" b="1" dirty="0">
                <a:solidFill>
                  <a:schemeClr val="accent3"/>
                </a:solidFill>
              </a:rPr>
              <a:t>Three-bit field</a:t>
            </a:r>
            <a:r>
              <a:rPr lang="en-US" altLang="en-US" sz="1700" dirty="0">
                <a:solidFill>
                  <a:schemeClr val="accent3"/>
                </a:solidFill>
              </a:rPr>
              <a:t> </a:t>
            </a:r>
            <a:r>
              <a:rPr lang="en-US" altLang="en-US" sz="1700" dirty="0"/>
              <a:t>named </a:t>
            </a:r>
            <a:r>
              <a:rPr lang="en-US" altLang="en-US" sz="1700" b="1" dirty="0">
                <a:solidFill>
                  <a:srgbClr val="FF0000"/>
                </a:solidFill>
              </a:rPr>
              <a:t>TOP</a:t>
            </a:r>
            <a:r>
              <a:rPr lang="en-US" altLang="en-US" sz="1700" dirty="0">
                <a:solidFill>
                  <a:srgbClr val="FF0000"/>
                </a:solidFill>
              </a:rPr>
              <a:t> </a:t>
            </a:r>
            <a:r>
              <a:rPr lang="en-US" altLang="en-US" sz="1700" dirty="0"/>
              <a:t>in the </a:t>
            </a:r>
            <a:r>
              <a:rPr lang="en-US" altLang="en-US" sz="1700" b="1" dirty="0">
                <a:solidFill>
                  <a:srgbClr val="C00000"/>
                </a:solidFill>
              </a:rPr>
              <a:t>FPU status </a:t>
            </a:r>
            <a:r>
              <a:rPr lang="en-US" altLang="en-US" sz="1700" dirty="0"/>
              <a:t>word identifies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altLang="en-US" sz="1700" b="1" dirty="0"/>
              <a:t>The register number</a:t>
            </a:r>
            <a:r>
              <a:rPr lang="en-US" altLang="en-US" sz="1700" dirty="0"/>
              <a:t> that is </a:t>
            </a:r>
            <a:r>
              <a:rPr lang="en-US" altLang="en-US" sz="1700" b="1" dirty="0">
                <a:solidFill>
                  <a:schemeClr val="accent3"/>
                </a:solidFill>
              </a:rPr>
              <a:t>currently the top of stack</a:t>
            </a:r>
            <a:r>
              <a:rPr lang="en-US" altLang="en-US" sz="1700" dirty="0"/>
              <a:t>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2554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2AC3BB0-5EFA-8B47-BAD3-B4217885427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FPU</a:t>
            </a:r>
            <a:r>
              <a:rPr lang="en-US" altLang="en-US" sz="4000" b="1" dirty="0">
                <a:solidFill>
                  <a:schemeClr val="accent3"/>
                </a:solidFill>
              </a:rPr>
              <a:t> Register Stack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4" y="1741128"/>
            <a:ext cx="9888855" cy="4343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/>
              <a:t> FPU</a:t>
            </a:r>
            <a:r>
              <a:rPr lang="en-US" sz="1800" dirty="0"/>
              <a:t>:</a:t>
            </a:r>
          </a:p>
          <a:p>
            <a:pPr lvl="1">
              <a:lnSpc>
                <a:spcPct val="120000"/>
              </a:lnSpc>
              <a:buFont typeface="Courier New" charset="0"/>
              <a:buChar char="o"/>
            </a:pPr>
            <a:r>
              <a:rPr lang="en-US" b="1" dirty="0"/>
              <a:t>Loads</a:t>
            </a:r>
            <a:r>
              <a:rPr lang="en-US" dirty="0"/>
              <a:t> values </a:t>
            </a:r>
            <a:r>
              <a:rPr lang="en-US" b="1" dirty="0">
                <a:solidFill>
                  <a:srgbClr val="00B050"/>
                </a:solidFill>
              </a:rPr>
              <a:t>from memory </a:t>
            </a:r>
            <a:r>
              <a:rPr lang="en-US" dirty="0"/>
              <a:t>into </a:t>
            </a:r>
            <a:r>
              <a:rPr lang="en-US" b="1" dirty="0">
                <a:solidFill>
                  <a:schemeClr val="accent3"/>
                </a:solidFill>
              </a:rPr>
              <a:t>the register stack</a:t>
            </a:r>
            <a:r>
              <a:rPr lang="en-US" dirty="0"/>
              <a:t>, </a:t>
            </a:r>
          </a:p>
          <a:p>
            <a:pPr lvl="1">
              <a:lnSpc>
                <a:spcPct val="120000"/>
              </a:lnSpc>
              <a:buFont typeface="Courier New" charset="0"/>
              <a:buChar char="o"/>
            </a:pPr>
            <a:r>
              <a:rPr lang="en-US" b="1" dirty="0"/>
              <a:t>Performs</a:t>
            </a:r>
            <a:r>
              <a:rPr lang="en-US" dirty="0"/>
              <a:t> </a:t>
            </a:r>
            <a:r>
              <a:rPr lang="en-US" b="1" dirty="0"/>
              <a:t>calculations</a:t>
            </a:r>
            <a:r>
              <a:rPr lang="en-US" dirty="0"/>
              <a:t>, and </a:t>
            </a:r>
          </a:p>
          <a:p>
            <a:pPr lvl="1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Stores stack values </a:t>
            </a:r>
            <a:r>
              <a:rPr lang="en-US" dirty="0"/>
              <a:t>into </a:t>
            </a:r>
            <a:r>
              <a:rPr lang="en-US" b="1" dirty="0">
                <a:solidFill>
                  <a:schemeClr val="accent3"/>
                </a:solidFill>
              </a:rPr>
              <a:t>memory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FPU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instructions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evaluate mathematical </a:t>
            </a:r>
            <a:r>
              <a:rPr lang="en-US" sz="1800" b="1" dirty="0"/>
              <a:t>expressions</a:t>
            </a:r>
            <a:r>
              <a:rPr lang="en-US" sz="1800" dirty="0"/>
              <a:t> in </a:t>
            </a:r>
            <a:r>
              <a:rPr lang="en-US" sz="1800" b="1" dirty="0">
                <a:solidFill>
                  <a:schemeClr val="accent3"/>
                </a:solidFill>
              </a:rPr>
              <a:t>postfix format</a:t>
            </a:r>
          </a:p>
          <a:p>
            <a:pPr>
              <a:buFont typeface="Arial" charset="0"/>
              <a:buChar char="•"/>
            </a:pP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8065771" y="2455517"/>
            <a:ext cx="3983354" cy="3274769"/>
            <a:chOff x="4400550" y="2828925"/>
            <a:chExt cx="4286251" cy="3175770"/>
          </a:xfrm>
        </p:grpSpPr>
        <p:pic>
          <p:nvPicPr>
            <p:cNvPr id="2048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550" y="2828925"/>
              <a:ext cx="4286251" cy="3175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294423" y="4447063"/>
              <a:ext cx="270386" cy="239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2812734" y="3912828"/>
            <a:ext cx="4016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-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infix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expression: </a:t>
            </a:r>
            <a:r>
              <a:rPr lang="en-US" b="1" dirty="0">
                <a:solidFill>
                  <a:srgbClr val="00B050"/>
                </a:solidFill>
                <a:latin typeface="Helvetica" charset="0"/>
              </a:rPr>
              <a:t>(5 * 6) - 4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postfix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equivalent is: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5 6 * 4 - </a:t>
            </a:r>
            <a:endParaRPr lang="en-US" b="1" dirty="0">
              <a:solidFill>
                <a:srgbClr val="C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42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F498D-70D7-8748-8355-98C858CD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3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2AC3BB0-5EFA-8B47-BAD3-B4217885427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FPU</a:t>
            </a:r>
            <a:r>
              <a:rPr lang="en-US" altLang="en-US" sz="4000" b="1" dirty="0">
                <a:solidFill>
                  <a:schemeClr val="accent3"/>
                </a:solidFill>
              </a:rPr>
              <a:t> Register Stack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4" y="1741128"/>
            <a:ext cx="9888855" cy="4343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b="1" dirty="0"/>
              <a:t> </a:t>
            </a:r>
            <a:r>
              <a:rPr lang="en-US" sz="1800" dirty="0"/>
              <a:t>Translating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infix</a:t>
            </a:r>
            <a:r>
              <a:rPr lang="en-US" sz="1800" b="1" dirty="0"/>
              <a:t> </a:t>
            </a:r>
            <a:r>
              <a:rPr lang="en-US" sz="1800" dirty="0"/>
              <a:t>expressions</a:t>
            </a:r>
            <a:r>
              <a:rPr lang="en-US" sz="1800" b="1" dirty="0"/>
              <a:t> </a:t>
            </a:r>
            <a:r>
              <a:rPr lang="en-US" sz="1800" dirty="0"/>
              <a:t>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3"/>
                </a:solidFill>
              </a:rPr>
              <a:t>postfix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endParaRPr lang="is-IS" sz="1800" dirty="0"/>
          </a:p>
          <a:p>
            <a:pPr>
              <a:lnSpc>
                <a:spcPct val="120000"/>
              </a:lnSpc>
              <a:buFont typeface="Arial" charset="0"/>
              <a:buChar char="•"/>
            </a:pPr>
            <a:endParaRPr lang="en-US" sz="1800" b="1" dirty="0"/>
          </a:p>
          <a:p>
            <a:pPr>
              <a:lnSpc>
                <a:spcPct val="120000"/>
              </a:lnSpc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11" y="2461598"/>
            <a:ext cx="6002337" cy="22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799797F-A364-0A40-8241-CF6397ED921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C00000"/>
                </a:solidFill>
              </a:rPr>
              <a:t>Special</a:t>
            </a:r>
            <a:r>
              <a:rPr lang="en-US" altLang="en-US" sz="4000" b="1" dirty="0">
                <a:solidFill>
                  <a:schemeClr val="accent3"/>
                </a:solidFill>
              </a:rPr>
              <a:t>-Purpose Registers</a:t>
            </a: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113796"/>
            <a:ext cx="5053820" cy="376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95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6F03-E4D6-EB4A-87CB-758A6A4F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9202-65CF-1E4A-BA0C-67236F28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87679-E677-0046-8FA1-B670EBAF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62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1F19B-131B-644D-B791-0FB5923B40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 Point Unit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9125"/>
            <a:ext cx="6858000" cy="4038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FPU Register Stack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Rounding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 Exceptions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 Instruction Set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Arithmetic Instructions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 Mixed-Mode Arithmetic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Comparing Floating-Point Values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Reading and Writing Floating-Point Values</a:t>
            </a:r>
          </a:p>
        </p:txBody>
      </p:sp>
    </p:spTree>
    <p:extLst>
      <p:ext uri="{BB962C8B-B14F-4D97-AF65-F5344CB8AC3E}">
        <p14:creationId xmlns:p14="http://schemas.microsoft.com/office/powerpoint/2010/main" val="992499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BE5A78-97DF-3347-A3DC-6BE83B9303C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Rounding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155" y="1874309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FPU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attempts to round an </a:t>
            </a:r>
            <a:r>
              <a:rPr lang="en-US" altLang="en-US" b="1" dirty="0">
                <a:solidFill>
                  <a:schemeClr val="tx1"/>
                </a:solidFill>
              </a:rPr>
              <a:t>infinitely</a:t>
            </a:r>
            <a:r>
              <a:rPr lang="en-US" altLang="en-US" dirty="0">
                <a:solidFill>
                  <a:schemeClr val="tx1"/>
                </a:solidFill>
              </a:rPr>
              <a:t> accurate result from a floating-point calculation</a:t>
            </a:r>
          </a:p>
          <a:p>
            <a:pPr lvl="1" eaLnBrk="1" hangingPunct="1"/>
            <a:r>
              <a:rPr lang="en-US" altLang="en-US" dirty="0">
                <a:solidFill>
                  <a:schemeClr val="tx1"/>
                </a:solidFill>
              </a:rPr>
              <a:t>may be impossible because of </a:t>
            </a:r>
            <a:r>
              <a:rPr lang="en-US" altLang="en-US" b="1" dirty="0">
                <a:solidFill>
                  <a:schemeClr val="tx1"/>
                </a:solidFill>
              </a:rPr>
              <a:t>storage limitations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Example</a:t>
            </a:r>
          </a:p>
          <a:p>
            <a:pPr lvl="1" eaLnBrk="1" hangingPunct="1">
              <a:lnSpc>
                <a:spcPct val="190000"/>
              </a:lnSpc>
            </a:pPr>
            <a:r>
              <a:rPr lang="en-US" altLang="en-US" dirty="0">
                <a:solidFill>
                  <a:schemeClr val="tx1"/>
                </a:solidFill>
              </a:rPr>
              <a:t>suppose </a:t>
            </a:r>
            <a:r>
              <a:rPr lang="en-US" altLang="en-US" b="1" u="sng" dirty="0">
                <a:solidFill>
                  <a:srgbClr val="C00000"/>
                </a:solidFill>
              </a:rPr>
              <a:t>3 fractional bits can be stored</a:t>
            </a:r>
            <a:r>
              <a:rPr lang="en-US" altLang="en-US" dirty="0">
                <a:solidFill>
                  <a:schemeClr val="tx1"/>
                </a:solidFill>
              </a:rPr>
              <a:t>, and a calculated value equals </a:t>
            </a:r>
            <a:r>
              <a:rPr lang="en-US" altLang="en-US" sz="2400" b="1" dirty="0">
                <a:solidFill>
                  <a:schemeClr val="tx1"/>
                </a:solidFill>
              </a:rPr>
              <a:t>+1.011</a:t>
            </a:r>
            <a:r>
              <a:rPr lang="en-US" altLang="en-US" sz="2400" b="1" dirty="0">
                <a:solidFill>
                  <a:srgbClr val="C00000"/>
                </a:solidFill>
              </a:rPr>
              <a:t>1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chemeClr val="tx1"/>
                </a:solidFill>
              </a:rPr>
              <a:t>rounding </a:t>
            </a:r>
            <a:r>
              <a:rPr lang="en-US" altLang="en-US" sz="1800" b="1" dirty="0">
                <a:solidFill>
                  <a:schemeClr val="accent3"/>
                </a:solidFill>
              </a:rPr>
              <a:t>up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by </a:t>
            </a:r>
            <a:r>
              <a:rPr lang="en-US" altLang="en-US" sz="1800" b="1" dirty="0">
                <a:solidFill>
                  <a:srgbClr val="C00000"/>
                </a:solidFill>
              </a:rPr>
              <a:t>adding</a:t>
            </a:r>
            <a:r>
              <a:rPr lang="en-US" altLang="en-US" sz="18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.0001 </a:t>
            </a:r>
            <a:r>
              <a:rPr lang="en-US" altLang="en-US" sz="1800" dirty="0">
                <a:solidFill>
                  <a:schemeClr val="tx1"/>
                </a:solidFill>
              </a:rPr>
              <a:t>produces 1.100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chemeClr val="tx1"/>
                </a:solidFill>
              </a:rPr>
              <a:t>rounding </a:t>
            </a:r>
            <a:r>
              <a:rPr lang="en-US" altLang="en-US" sz="1800" b="1" dirty="0">
                <a:solidFill>
                  <a:schemeClr val="accent3"/>
                </a:solidFill>
              </a:rPr>
              <a:t>down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by </a:t>
            </a:r>
            <a:r>
              <a:rPr lang="en-US" altLang="en-US" sz="1800" b="1" dirty="0">
                <a:solidFill>
                  <a:srgbClr val="00B050"/>
                </a:solidFill>
              </a:rPr>
              <a:t>subtracting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.0001 </a:t>
            </a:r>
            <a:r>
              <a:rPr lang="en-US" altLang="en-US" sz="1800" dirty="0">
                <a:solidFill>
                  <a:schemeClr val="tx1"/>
                </a:solidFill>
              </a:rPr>
              <a:t>produces 1.011</a:t>
            </a:r>
          </a:p>
        </p:txBody>
      </p:sp>
    </p:spTree>
    <p:extLst>
      <p:ext uri="{BB962C8B-B14F-4D97-AF65-F5344CB8AC3E}">
        <p14:creationId xmlns:p14="http://schemas.microsoft.com/office/powerpoint/2010/main" val="1702771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BE5A78-97DF-3347-A3DC-6BE83B9303C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Rounding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155" y="1874309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14663" y="1780224"/>
            <a:ext cx="5794364" cy="4549492"/>
            <a:chOff x="3154096" y="1910293"/>
            <a:chExt cx="5354893" cy="41243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096" y="1910293"/>
              <a:ext cx="5354893" cy="41243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833300" y="1954589"/>
              <a:ext cx="754662" cy="24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7736" y="4121526"/>
              <a:ext cx="754662" cy="24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525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1F19B-131B-644D-B791-0FB5923B40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 Point Unit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9125"/>
            <a:ext cx="6858000" cy="4038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FPU Register Stack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Rounding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Floating-Point Exceptions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 Instruction Set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Arithmetic Instructions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Mixed-Mode Arithmetic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Comparing Floating-Point Values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Reading and Writing Floating-Point Values</a:t>
            </a:r>
          </a:p>
        </p:txBody>
      </p:sp>
    </p:spTree>
    <p:extLst>
      <p:ext uri="{BB962C8B-B14F-4D97-AF65-F5344CB8AC3E}">
        <p14:creationId xmlns:p14="http://schemas.microsoft.com/office/powerpoint/2010/main" val="1781015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9A96EB3-1A17-7149-A254-2F317305CA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Exceptions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1583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Six types </a:t>
            </a:r>
            <a:r>
              <a:rPr lang="en-US" altLang="en-US" dirty="0"/>
              <a:t>of exception conditions</a:t>
            </a:r>
          </a:p>
          <a:p>
            <a:pPr marL="876300" lvl="1" indent="-419100"/>
            <a:r>
              <a:rPr lang="en-US" altLang="en-US" b="1" dirty="0"/>
              <a:t>Invalid operation</a:t>
            </a:r>
          </a:p>
          <a:p>
            <a:pPr marL="876300" lvl="1" indent="-419100"/>
            <a:r>
              <a:rPr lang="en-US" altLang="en-US" b="1" dirty="0"/>
              <a:t>Divide by zero</a:t>
            </a:r>
          </a:p>
          <a:p>
            <a:pPr marL="876300" lvl="1" indent="-419100"/>
            <a:r>
              <a:rPr lang="en-US" altLang="en-US" b="1" dirty="0" err="1"/>
              <a:t>Denormalized</a:t>
            </a:r>
            <a:r>
              <a:rPr lang="en-US" altLang="en-US" b="1" dirty="0"/>
              <a:t> operand</a:t>
            </a:r>
          </a:p>
          <a:p>
            <a:pPr marL="876300" lvl="1" indent="-419100"/>
            <a:r>
              <a:rPr lang="en-US" altLang="en-US" b="1" dirty="0"/>
              <a:t>Numeric overflow</a:t>
            </a:r>
          </a:p>
          <a:p>
            <a:pPr marL="876300" lvl="1" indent="-419100"/>
            <a:r>
              <a:rPr lang="en-US" altLang="en-US" b="1" dirty="0"/>
              <a:t>Numeric underflow</a:t>
            </a:r>
          </a:p>
          <a:p>
            <a:pPr marL="876300" lvl="1" indent="-419100"/>
            <a:r>
              <a:rPr lang="en-US" altLang="en-US" b="1" dirty="0"/>
              <a:t>Inexact precision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Each has a corresponding </a:t>
            </a:r>
            <a:r>
              <a:rPr lang="en-US" altLang="en-US" b="1" i="1" dirty="0">
                <a:solidFill>
                  <a:srgbClr val="C00000"/>
                </a:solidFill>
              </a:rPr>
              <a:t>mask</a:t>
            </a:r>
            <a:r>
              <a:rPr lang="en-US" altLang="en-US" i="1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bit</a:t>
            </a:r>
          </a:p>
          <a:p>
            <a:pPr marL="876300" lvl="1" indent="-419100"/>
            <a:r>
              <a:rPr lang="en-US" altLang="en-US" sz="2000" dirty="0"/>
              <a:t>if </a:t>
            </a:r>
            <a:r>
              <a:rPr lang="en-US" altLang="en-US" sz="2000" b="1" dirty="0">
                <a:solidFill>
                  <a:schemeClr val="accent3"/>
                </a:solidFill>
              </a:rPr>
              <a:t>set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when an exception occurs, </a:t>
            </a:r>
            <a:r>
              <a:rPr lang="en-US" altLang="en-US" sz="2000" b="1" dirty="0">
                <a:solidFill>
                  <a:schemeClr val="accent3"/>
                </a:solidFill>
              </a:rPr>
              <a:t>the exception is handled </a:t>
            </a:r>
            <a:r>
              <a:rPr lang="en-US" altLang="en-US" sz="2000" b="1" u="sng" dirty="0">
                <a:solidFill>
                  <a:schemeClr val="accent3"/>
                </a:solidFill>
              </a:rPr>
              <a:t>automatically</a:t>
            </a:r>
            <a:r>
              <a:rPr lang="en-US" altLang="en-US" sz="2000" b="1" dirty="0">
                <a:solidFill>
                  <a:schemeClr val="accent3"/>
                </a:solidFill>
              </a:rPr>
              <a:t> by FPU</a:t>
            </a:r>
          </a:p>
          <a:p>
            <a:pPr marL="876300" lvl="1" indent="-419100"/>
            <a:r>
              <a:rPr lang="en-US" altLang="en-US" sz="2000" dirty="0"/>
              <a:t>if </a:t>
            </a:r>
            <a:r>
              <a:rPr lang="en-US" altLang="en-US" sz="2000" b="1" dirty="0">
                <a:solidFill>
                  <a:srgbClr val="C00000"/>
                </a:solidFill>
              </a:rPr>
              <a:t>clear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when an exception occurs, </a:t>
            </a:r>
            <a:r>
              <a:rPr lang="en-US" altLang="en-US" sz="2000" dirty="0">
                <a:solidFill>
                  <a:srgbClr val="C00000"/>
                </a:solidFill>
              </a:rPr>
              <a:t>a </a:t>
            </a:r>
            <a:r>
              <a:rPr lang="en-US" altLang="en-US" sz="2000" b="1" u="sng" dirty="0">
                <a:solidFill>
                  <a:srgbClr val="C00000"/>
                </a:solidFill>
              </a:rPr>
              <a:t>software exception handler </a:t>
            </a:r>
            <a:r>
              <a:rPr lang="en-US" altLang="en-US" sz="2000" b="1" dirty="0">
                <a:solidFill>
                  <a:srgbClr val="C00000"/>
                </a:solidFill>
              </a:rPr>
              <a:t>is invoked</a:t>
            </a:r>
          </a:p>
        </p:txBody>
      </p:sp>
    </p:spTree>
    <p:extLst>
      <p:ext uri="{BB962C8B-B14F-4D97-AF65-F5344CB8AC3E}">
        <p14:creationId xmlns:p14="http://schemas.microsoft.com/office/powerpoint/2010/main" val="1108646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1F19B-131B-644D-B791-0FB5923B40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 Point Unit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9125"/>
            <a:ext cx="6858000" cy="4038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FPU Register Stack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Rounding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Floating-Point Exceptions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Floating-Point Instruction Set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Arithmetic Instructions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Mixed-Mode Arithmetic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Comparing Floating-Point Values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Reading and Writing Floating-Point Values</a:t>
            </a:r>
          </a:p>
        </p:txBody>
      </p:sp>
    </p:spTree>
    <p:extLst>
      <p:ext uri="{BB962C8B-B14F-4D97-AF65-F5344CB8AC3E}">
        <p14:creationId xmlns:p14="http://schemas.microsoft.com/office/powerpoint/2010/main" val="41310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D558A6-AADE-CA43-A5B4-70EFB135235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FPU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Set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587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</a:t>
            </a:r>
            <a:r>
              <a:rPr lang="en-US" altLang="en-US" b="1" u="sng" dirty="0">
                <a:solidFill>
                  <a:schemeClr val="accent3"/>
                </a:solidFill>
              </a:rPr>
              <a:t>mnemonics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b="1" dirty="0"/>
              <a:t>begin with letter </a:t>
            </a:r>
            <a:r>
              <a:rPr lang="en-US" altLang="en-US" sz="2500" b="1" dirty="0">
                <a:solidFill>
                  <a:srgbClr val="C00000"/>
                </a:solidFill>
              </a:rPr>
              <a:t>F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Second letter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b="1" u="sng" dirty="0">
                <a:solidFill>
                  <a:schemeClr val="accent3"/>
                </a:solidFill>
              </a:rPr>
              <a:t>identifies data type of memory operand</a:t>
            </a:r>
          </a:p>
          <a:p>
            <a:pPr lvl="1">
              <a:lnSpc>
                <a:spcPct val="140000"/>
              </a:lnSpc>
            </a:pPr>
            <a:r>
              <a:rPr lang="en-US" altLang="en-US" sz="1600" b="1" dirty="0">
                <a:solidFill>
                  <a:srgbClr val="C00000"/>
                </a:solidFill>
              </a:rPr>
              <a:t>F</a:t>
            </a:r>
            <a:r>
              <a:rPr lang="en-US" altLang="en-US" sz="1600" b="1" dirty="0"/>
              <a:t>LBD</a:t>
            </a:r>
            <a:r>
              <a:rPr lang="en-US" altLang="en-US" sz="1600" dirty="0"/>
              <a:t>	load </a:t>
            </a:r>
            <a:r>
              <a:rPr lang="en-US" altLang="en-US" sz="1600" b="1" dirty="0">
                <a:solidFill>
                  <a:schemeClr val="accent3"/>
                </a:solidFill>
              </a:rPr>
              <a:t>binary coded decimal: </a:t>
            </a:r>
            <a:r>
              <a:rPr lang="en-US" altLang="en-US" sz="1600" dirty="0"/>
              <a:t>B = </a:t>
            </a:r>
            <a:r>
              <a:rPr lang="en-US" altLang="en-US" sz="1600" dirty="0" err="1"/>
              <a:t>bcd</a:t>
            </a:r>
            <a:r>
              <a:rPr lang="en-US" altLang="en-US" sz="1600" dirty="0"/>
              <a:t> </a:t>
            </a:r>
          </a:p>
          <a:p>
            <a:pPr lvl="1">
              <a:lnSpc>
                <a:spcPct val="140000"/>
              </a:lnSpc>
            </a:pPr>
            <a:r>
              <a:rPr lang="en-US" altLang="en-US" sz="1600" b="1" dirty="0">
                <a:solidFill>
                  <a:srgbClr val="C00000"/>
                </a:solidFill>
              </a:rPr>
              <a:t>F</a:t>
            </a:r>
            <a:r>
              <a:rPr lang="en-US" altLang="en-US" sz="1600" b="1" dirty="0"/>
              <a:t>ISTP</a:t>
            </a:r>
            <a:r>
              <a:rPr lang="en-US" altLang="en-US" sz="1600" dirty="0"/>
              <a:t>	store </a:t>
            </a:r>
            <a:r>
              <a:rPr lang="en-US" altLang="en-US" sz="1600" b="1" dirty="0">
                <a:solidFill>
                  <a:schemeClr val="accent3"/>
                </a:solidFill>
              </a:rPr>
              <a:t>integer</a:t>
            </a:r>
            <a:r>
              <a:rPr lang="en-US" altLang="en-US" sz="1600" dirty="0">
                <a:solidFill>
                  <a:schemeClr val="accent3"/>
                </a:solidFill>
              </a:rPr>
              <a:t> </a:t>
            </a:r>
            <a:r>
              <a:rPr lang="en-US" altLang="en-US" sz="1600" u="sng" dirty="0"/>
              <a:t>and </a:t>
            </a:r>
            <a:r>
              <a:rPr lang="en-US" altLang="en-US" sz="1600" b="1" u="sng" dirty="0"/>
              <a:t>pop stack: </a:t>
            </a:r>
            <a:r>
              <a:rPr lang="en-US" altLang="en-US" sz="1600" dirty="0"/>
              <a:t>I = integer </a:t>
            </a:r>
          </a:p>
          <a:p>
            <a:pPr lvl="1">
              <a:lnSpc>
                <a:spcPct val="140000"/>
              </a:lnSpc>
            </a:pPr>
            <a:r>
              <a:rPr lang="en-US" altLang="en-US" sz="1600" b="1" dirty="0">
                <a:solidFill>
                  <a:srgbClr val="C00000"/>
                </a:solidFill>
              </a:rPr>
              <a:t>F</a:t>
            </a:r>
            <a:r>
              <a:rPr lang="en-US" altLang="en-US" sz="1600" b="1" dirty="0"/>
              <a:t>MUL</a:t>
            </a:r>
            <a:r>
              <a:rPr lang="en-US" altLang="en-US" sz="1600" dirty="0"/>
              <a:t> multiply </a:t>
            </a:r>
            <a:r>
              <a:rPr lang="en-US" altLang="en-US" sz="16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1600" dirty="0"/>
              <a:t> operands </a:t>
            </a:r>
            <a:r>
              <a:rPr lang="en-US" altLang="en-US" sz="1600" b="1" dirty="0">
                <a:solidFill>
                  <a:srgbClr val="C00000"/>
                </a:solidFill>
              </a:rPr>
              <a:t>no letter</a:t>
            </a:r>
            <a:r>
              <a:rPr lang="en-US" altLang="en-US" sz="1600" dirty="0"/>
              <a:t>: floating point 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54410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2D9E59-3818-C447-90E0-0DADF3690B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155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Operands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/>
              <a:t>zero</a:t>
            </a:r>
            <a:r>
              <a:rPr lang="en-US" altLang="en-US" dirty="0"/>
              <a:t>, </a:t>
            </a:r>
            <a:r>
              <a:rPr lang="en-US" altLang="en-US" b="1" dirty="0"/>
              <a:t>one</a:t>
            </a:r>
            <a:r>
              <a:rPr lang="en-US" altLang="en-US" dirty="0"/>
              <a:t>, or </a:t>
            </a:r>
            <a:r>
              <a:rPr lang="en-US" altLang="en-US" b="1" dirty="0"/>
              <a:t>two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no immediate operands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no general-purpose registers </a:t>
            </a:r>
            <a:r>
              <a:rPr lang="en-US" altLang="en-US" dirty="0"/>
              <a:t>(EAX, EBX, ...)</a:t>
            </a:r>
          </a:p>
          <a:p>
            <a:pPr lvl="1">
              <a:lnSpc>
                <a:spcPct val="140000"/>
              </a:lnSpc>
            </a:pPr>
            <a:r>
              <a:rPr lang="en-US" altLang="en-US" b="1" dirty="0">
                <a:solidFill>
                  <a:srgbClr val="00B050"/>
                </a:solidFill>
              </a:rPr>
              <a:t>integers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must be (</a:t>
            </a:r>
            <a:r>
              <a:rPr lang="en-US" altLang="en-US" b="1" dirty="0"/>
              <a:t>before being used in calculation</a:t>
            </a:r>
            <a:r>
              <a:rPr lang="en-US" altLang="en-US" dirty="0"/>
              <a:t>s)</a:t>
            </a:r>
          </a:p>
          <a:p>
            <a:pPr lvl="2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chemeClr val="accent3"/>
                </a:solidFill>
              </a:rPr>
              <a:t>loaded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from memory onto the stack and </a:t>
            </a:r>
          </a:p>
          <a:p>
            <a:pPr lvl="2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chemeClr val="accent3"/>
                </a:solidFill>
              </a:rPr>
              <a:t>converted</a:t>
            </a:r>
            <a:r>
              <a:rPr lang="en-US" altLang="en-US" sz="1800" b="1" dirty="0">
                <a:solidFill>
                  <a:srgbClr val="FFC000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to floating-point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dirty="0"/>
              <a:t>if an instruction </a:t>
            </a:r>
            <a:r>
              <a:rPr lang="en-US" altLang="en-US" b="1" dirty="0"/>
              <a:t>has two operands</a:t>
            </a:r>
            <a:r>
              <a:rPr lang="en-US" altLang="en-US" dirty="0"/>
              <a:t>, </a:t>
            </a:r>
          </a:p>
          <a:p>
            <a:pPr lvl="2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rgbClr val="C00000"/>
                </a:solidFill>
              </a:rPr>
              <a:t>one must be a FPU register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FPU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Set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4521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396FC7-83D1-CE4F-8093-5AEBF57DEAC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FPU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Set</a:t>
            </a:r>
            <a:endParaRPr lang="en-US" altLang="en-US" sz="4000" dirty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1584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Data Types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7" y="2473908"/>
            <a:ext cx="4871500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4327" y="4033993"/>
            <a:ext cx="1467225" cy="114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8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6FB27EE-0A64-8B49-B16F-937420B7C29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Load </a:t>
            </a:r>
            <a:r>
              <a:rPr lang="en-US" altLang="en-US" sz="4000" b="1" dirty="0">
                <a:solidFill>
                  <a:schemeClr val="tx1"/>
                </a:solidFill>
              </a:rPr>
              <a:t>Floating-Point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/>
              <a:t>Value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1592" y="1874520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FLD</a:t>
            </a:r>
          </a:p>
          <a:p>
            <a:pPr lvl="1"/>
            <a:r>
              <a:rPr lang="en-US" altLang="en-US" b="1" dirty="0">
                <a:solidFill>
                  <a:schemeClr val="accent3"/>
                </a:solidFill>
              </a:rPr>
              <a:t>copies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floating point </a:t>
            </a:r>
            <a:r>
              <a:rPr lang="en-US" altLang="en-US" b="1" dirty="0"/>
              <a:t>operand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from memory </a:t>
            </a:r>
            <a:r>
              <a:rPr lang="en-US" altLang="en-US" dirty="0"/>
              <a:t>into </a:t>
            </a:r>
            <a:r>
              <a:rPr lang="en-US" altLang="en-US" b="1" dirty="0"/>
              <a:t>the top of the </a:t>
            </a:r>
            <a:r>
              <a:rPr lang="en-US" altLang="en-US" b="1" dirty="0">
                <a:solidFill>
                  <a:schemeClr val="accent3"/>
                </a:solidFill>
              </a:rPr>
              <a:t>FPU stack</a:t>
            </a:r>
            <a:r>
              <a:rPr lang="en-US" altLang="en-US" dirty="0">
                <a:solidFill>
                  <a:schemeClr val="accent3"/>
                </a:solidFill>
              </a:rPr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ST(0)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endParaRPr lang="en-US" altLang="en-US" sz="1000" b="1" dirty="0">
              <a:solidFill>
                <a:schemeClr val="accent3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Example</a:t>
            </a:r>
          </a:p>
          <a:p>
            <a:pPr lvl="1" eaLnBrk="1" hangingPunct="1"/>
            <a:endParaRPr lang="en-US" altLang="en-US" dirty="0"/>
          </a:p>
        </p:txBody>
      </p:sp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21" y="2689849"/>
            <a:ext cx="1432741" cy="100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68760" y="4473759"/>
            <a:ext cx="6294116" cy="1612713"/>
            <a:chOff x="1763861" y="4468075"/>
            <a:chExt cx="8873830" cy="1646983"/>
          </a:xfrm>
        </p:grpSpPr>
        <p:pic>
          <p:nvPicPr>
            <p:cNvPr id="276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861" y="4468075"/>
              <a:ext cx="8873830" cy="1646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229352" y="5463972"/>
              <a:ext cx="4200524" cy="620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86714" y="4554511"/>
            <a:ext cx="3607116" cy="15376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13943" y="4104427"/>
            <a:ext cx="110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C00000"/>
                </a:solidFill>
              </a:rPr>
              <a:t>FPU stack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6197" y="304075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  <a:latin typeface="Helvetica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400" dirty="0">
                <a:latin typeface="Helvetica" charset="0"/>
              </a:rPr>
              <a:t>is a register number</a:t>
            </a:r>
          </a:p>
        </p:txBody>
      </p:sp>
    </p:spTree>
    <p:extLst>
      <p:ext uri="{BB962C8B-B14F-4D97-AF65-F5344CB8AC3E}">
        <p14:creationId xmlns:p14="http://schemas.microsoft.com/office/powerpoint/2010/main" val="106660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000" b="1" dirty="0">
                <a:solidFill>
                  <a:schemeClr val="tx1"/>
                </a:solidFill>
              </a:rPr>
              <a:t> Numbers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07936"/>
            <a:ext cx="9946434" cy="5062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9245" y="1751954"/>
            <a:ext cx="99464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chemeClr val="accent3"/>
                </a:solidFill>
              </a:rPr>
              <a:t>Normal Scientific notation for </a:t>
            </a:r>
            <a:r>
              <a:rPr lang="en-US" sz="2800" b="1" dirty="0">
                <a:solidFill>
                  <a:srgbClr val="C00000"/>
                </a:solidFill>
              </a:rPr>
              <a:t>binary</a:t>
            </a:r>
            <a:r>
              <a:rPr lang="en-US" sz="2800" dirty="0"/>
              <a:t>: ± b. f</a:t>
            </a:r>
            <a:r>
              <a:rPr lang="en-US" sz="2800" baseline="-25000" dirty="0"/>
              <a:t>1</a:t>
            </a:r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f</a:t>
            </a:r>
            <a:r>
              <a:rPr lang="en-US" sz="2800" baseline="-25000" dirty="0"/>
              <a:t>4</a:t>
            </a:r>
            <a:r>
              <a:rPr lang="en-US" sz="2800" dirty="0"/>
              <a:t> … × 2 </a:t>
            </a:r>
            <a:r>
              <a:rPr lang="en-US" sz="2800" baseline="30000" dirty="0"/>
              <a:t>± (e1e2e3)</a:t>
            </a:r>
            <a:r>
              <a:rPr lang="en-US" sz="1500" dirty="0"/>
              <a:t>2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/>
              <a:t>Example: 101.11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endParaRPr lang="en-US" sz="2000" b="1" dirty="0"/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endParaRPr lang="en-US" sz="2000" b="1" dirty="0"/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endParaRPr lang="en-US" sz="2000" b="1" dirty="0"/>
          </a:p>
          <a:p>
            <a:pPr marL="1371600" lvl="2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000" b="1" dirty="0"/>
              <a:t>How to convert </a:t>
            </a:r>
            <a:r>
              <a:rPr lang="en-US" sz="2000" b="1" dirty="0">
                <a:solidFill>
                  <a:srgbClr val="C00000"/>
                </a:solidFill>
              </a:rPr>
              <a:t>1.0111 into decimal</a:t>
            </a:r>
            <a:r>
              <a:rPr lang="en-US" sz="2000" b="1" dirty="0"/>
              <a:t>?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endParaRPr lang="en-US" sz="2000" b="1" dirty="0"/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/>
              <a:t>How to store this number into a computer hardware?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9010" y="2952283"/>
            <a:ext cx="6403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101.11          </a:t>
            </a:r>
            <a:r>
              <a:rPr lang="en-US" sz="2400" b="1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convert into normal scientific form</a:t>
            </a:r>
            <a:r>
              <a:rPr lang="en-US" sz="2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1.0111 X 2</a:t>
            </a:r>
            <a:r>
              <a:rPr lang="en-US" sz="2400" baseline="30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55034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3A9F4-276F-2D48-AEB0-5F6CFD0159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Store</a:t>
            </a:r>
            <a:r>
              <a:rPr lang="en-US" altLang="en-US" sz="4000" b="1" dirty="0"/>
              <a:t> Floating-Point Value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8730" y="1874309"/>
            <a:ext cx="10058400" cy="402336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FST</a:t>
            </a:r>
          </a:p>
          <a:p>
            <a:pPr lvl="1" eaLnBrk="1" hangingPunct="1"/>
            <a:r>
              <a:rPr lang="en-US" altLang="en-US" b="1" dirty="0">
                <a:solidFill>
                  <a:schemeClr val="accent3"/>
                </a:solidFill>
              </a:rPr>
              <a:t>copies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floating point operand </a:t>
            </a:r>
            <a:r>
              <a:rPr lang="en-US" altLang="en-US" b="1" dirty="0">
                <a:solidFill>
                  <a:srgbClr val="00B050"/>
                </a:solidFill>
              </a:rPr>
              <a:t>from the top of the FPU stack </a:t>
            </a:r>
            <a:r>
              <a:rPr lang="en-US" altLang="en-US" b="1" dirty="0">
                <a:solidFill>
                  <a:srgbClr val="C00000"/>
                </a:solidFill>
              </a:rPr>
              <a:t>into memory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does not pop the top of the stack</a:t>
            </a:r>
          </a:p>
          <a:p>
            <a:pPr eaLnBrk="1" hangingPunct="1">
              <a:buFont typeface="Arial" charset="0"/>
              <a:buChar char="•"/>
            </a:pPr>
            <a:endParaRPr lang="en-US" altLang="en-US" b="1" dirty="0">
              <a:solidFill>
                <a:schemeClr val="accent3"/>
              </a:solidFill>
            </a:endParaRPr>
          </a:p>
          <a:p>
            <a:pPr eaLnBrk="1" hangingPunct="1">
              <a:buFont typeface="Arial" charset="0"/>
              <a:buChar char="•"/>
            </a:pPr>
            <a:endParaRPr lang="en-US" altLang="en-US" b="1" dirty="0">
              <a:solidFill>
                <a:schemeClr val="accent3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Example:</a:t>
            </a:r>
          </a:p>
          <a:p>
            <a:r>
              <a:rPr lang="en-US" dirty="0"/>
              <a:t>        Assume ST(0) equals </a:t>
            </a:r>
            <a:r>
              <a:rPr lang="en-US" b="1" dirty="0"/>
              <a:t>10.1</a:t>
            </a:r>
            <a:r>
              <a:rPr lang="en-US" dirty="0"/>
              <a:t> and ST(1) equals </a:t>
            </a:r>
            <a:r>
              <a:rPr lang="en-US" b="1" dirty="0"/>
              <a:t>234.56</a:t>
            </a:r>
            <a:r>
              <a:rPr lang="en-US" dirty="0"/>
              <a:t>:</a:t>
            </a:r>
          </a:p>
          <a:p>
            <a:pPr eaLnBrk="1" hangingPunct="1">
              <a:buFont typeface="Arial" charset="0"/>
              <a:buChar char="•"/>
            </a:pPr>
            <a:endParaRPr lang="en-US" altLang="en-US" b="1" dirty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endParaRPr lang="en-US" altLang="en-US" dirty="0"/>
          </a:p>
        </p:txBody>
      </p:sp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41" y="3051173"/>
            <a:ext cx="1424943" cy="86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8590" y="4693921"/>
            <a:ext cx="2176068" cy="9206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8666" y="5006718"/>
            <a:ext cx="246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fst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dblThree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; 10.1</a:t>
            </a:r>
          </a:p>
          <a:p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fst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dblFour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; 10.1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9430" y="5245233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expected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</a:rPr>
              <a:t>dblFour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to equal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234.56</a:t>
            </a:r>
            <a:endParaRPr lang="en-US" b="1" dirty="0">
              <a:solidFill>
                <a:srgbClr val="C00000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42709" y="4381741"/>
            <a:ext cx="105233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700" b="1">
                <a:solidFill>
                  <a:srgbClr val="C00000"/>
                </a:solidFill>
              </a:rPr>
              <a:t>FPU stack</a:t>
            </a:r>
            <a:endParaRPr lang="en-US" sz="17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3A9F4-276F-2D48-AEB0-5F6CFD0159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Store</a:t>
            </a:r>
            <a:r>
              <a:rPr lang="en-US" altLang="en-US" sz="4000" b="1" dirty="0"/>
              <a:t> Floating-Point Value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8730" y="1874309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FSTP  </a:t>
            </a:r>
            <a:r>
              <a:rPr lang="en-US" altLang="en-US" sz="1400" b="1" dirty="0">
                <a:solidFill>
                  <a:schemeClr val="accent3"/>
                </a:solidFill>
              </a:rPr>
              <a:t>(copies</a:t>
            </a:r>
            <a:r>
              <a:rPr lang="en-US" altLang="en-US" sz="1400" dirty="0">
                <a:solidFill>
                  <a:schemeClr val="accent3"/>
                </a:solidFill>
              </a:rPr>
              <a:t> </a:t>
            </a:r>
            <a:r>
              <a:rPr lang="en-US" altLang="en-US" sz="1400" dirty="0"/>
              <a:t>floating point operand </a:t>
            </a:r>
            <a:r>
              <a:rPr lang="en-US" altLang="en-US" sz="1400" b="1" dirty="0">
                <a:solidFill>
                  <a:srgbClr val="00B050"/>
                </a:solidFill>
              </a:rPr>
              <a:t>from the top of the FPU stack </a:t>
            </a:r>
            <a:r>
              <a:rPr lang="en-US" altLang="en-US" sz="1400" b="1" dirty="0">
                <a:solidFill>
                  <a:srgbClr val="C00000"/>
                </a:solidFill>
              </a:rPr>
              <a:t>into memory</a:t>
            </a:r>
            <a:r>
              <a:rPr lang="en-US" altLang="en-US" sz="1400" b="1" dirty="0">
                <a:solidFill>
                  <a:schemeClr val="accent3"/>
                </a:solidFill>
              </a:rPr>
              <a:t>)</a:t>
            </a:r>
          </a:p>
          <a:p>
            <a:pPr lvl="1" eaLnBrk="1" hangingPunct="1"/>
            <a:r>
              <a:rPr lang="en-US" altLang="en-US" b="1" dirty="0">
                <a:solidFill>
                  <a:schemeClr val="accent3"/>
                </a:solidFill>
              </a:rPr>
              <a:t>pops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the stack after copying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Example: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2" y="2810475"/>
            <a:ext cx="1571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73718" y="4975239"/>
            <a:ext cx="2884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fstp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dblThree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; 10.1</a:t>
            </a:r>
          </a:p>
          <a:p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fstp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dblFour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; 234.56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0912" y="4329809"/>
            <a:ext cx="4990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Assume ST(0) equals </a:t>
            </a:r>
            <a:r>
              <a:rPr lang="en-US" b="1"/>
              <a:t>10.1</a:t>
            </a:r>
            <a:r>
              <a:rPr lang="en-US"/>
              <a:t> and ST(1) equals </a:t>
            </a:r>
            <a:r>
              <a:rPr lang="en-US" b="1"/>
              <a:t>234.56</a:t>
            </a:r>
            <a:r>
              <a:rPr lang="en-US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32921" y="4838082"/>
            <a:ext cx="2176068" cy="9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0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1F19B-131B-644D-B791-0FB5923B40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 Point Unit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9125"/>
            <a:ext cx="6858000" cy="4038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FPU Register Stack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Rounding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Floating-Point Exceptions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Floating-Point Instruction Set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Arithmetic Instructions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Mixed-Mode Arithmetic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Comparing Floating-Point Values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Reading and Writing Floating-Point Values</a:t>
            </a:r>
          </a:p>
        </p:txBody>
      </p:sp>
    </p:spTree>
    <p:extLst>
      <p:ext uri="{BB962C8B-B14F-4D97-AF65-F5344CB8AC3E}">
        <p14:creationId xmlns:p14="http://schemas.microsoft.com/office/powerpoint/2010/main" val="2007200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A28EDA-FFDF-C749-9D3A-4CD263AA88D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Arithmetic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/>
              <a:t>Instructions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157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Same </a:t>
            </a:r>
            <a:r>
              <a:rPr lang="en-US" altLang="en-US" b="1" dirty="0">
                <a:solidFill>
                  <a:srgbClr val="C00000"/>
                </a:solidFill>
              </a:rPr>
              <a:t>operand types </a:t>
            </a:r>
            <a:r>
              <a:rPr lang="en-US" altLang="en-US" dirty="0"/>
              <a:t>as </a:t>
            </a:r>
            <a:r>
              <a:rPr lang="en-US" altLang="en-US" b="1" dirty="0"/>
              <a:t>FLD</a:t>
            </a:r>
            <a:r>
              <a:rPr lang="en-US" altLang="en-US" dirty="0"/>
              <a:t> and </a:t>
            </a:r>
            <a:r>
              <a:rPr lang="en-US" altLang="en-US" b="1" dirty="0"/>
              <a:t>FST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15" y="2456638"/>
            <a:ext cx="4791074" cy="3652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7639" y="4077915"/>
            <a:ext cx="1028700" cy="601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7639" y="5191827"/>
            <a:ext cx="1028700" cy="601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55F3FD-894F-7747-9EAD-EC5DF4CB601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Add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536" y="1834353"/>
            <a:ext cx="8805863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FADD</a:t>
            </a:r>
          </a:p>
          <a:p>
            <a:pPr lvl="1" eaLnBrk="1" hangingPunct="1"/>
            <a:r>
              <a:rPr lang="en-US" altLang="en-US" dirty="0"/>
              <a:t>adds </a:t>
            </a:r>
            <a:r>
              <a:rPr lang="en-US" altLang="en-US" b="1" dirty="0">
                <a:solidFill>
                  <a:srgbClr val="00B050"/>
                </a:solidFill>
              </a:rPr>
              <a:t>source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C00000"/>
                </a:solidFill>
              </a:rPr>
              <a:t>destination</a:t>
            </a:r>
          </a:p>
          <a:p>
            <a:pPr marL="726948" lvl="2" indent="-342900">
              <a:buFont typeface="+mj-lt"/>
              <a:buAutoNum type="arabicParenR"/>
            </a:pPr>
            <a:r>
              <a:rPr lang="en-US" altLang="en-US" sz="1800" b="1" dirty="0">
                <a:solidFill>
                  <a:srgbClr val="C00000"/>
                </a:solidFill>
              </a:rPr>
              <a:t>No-operand version pops the FPU stack after adding</a:t>
            </a:r>
          </a:p>
          <a:p>
            <a:pPr marL="726948" lvl="2" indent="-342900">
              <a:buFont typeface="+mj-lt"/>
              <a:buAutoNum type="arabicParenR"/>
            </a:pPr>
            <a:endParaRPr lang="en-US" altLang="en-US" sz="1800" b="1" dirty="0">
              <a:solidFill>
                <a:srgbClr val="C00000"/>
              </a:solidFill>
            </a:endParaRPr>
          </a:p>
          <a:p>
            <a:pPr marL="726948" lvl="2" indent="-342900">
              <a:buFont typeface="+mj-lt"/>
              <a:buAutoNum type="arabicParenR"/>
            </a:pPr>
            <a:endParaRPr lang="en-US" altLang="en-US" sz="1800" b="1" dirty="0">
              <a:solidFill>
                <a:srgbClr val="C00000"/>
              </a:solidFill>
            </a:endParaRPr>
          </a:p>
          <a:p>
            <a:pPr marL="726948" lvl="2" indent="-342900">
              <a:buFont typeface="+mj-lt"/>
              <a:buAutoNum type="arabicParenR"/>
            </a:pPr>
            <a:endParaRPr lang="en-US" altLang="en-US" sz="1800" b="1" dirty="0">
              <a:solidFill>
                <a:srgbClr val="C00000"/>
              </a:solidFill>
            </a:endParaRPr>
          </a:p>
          <a:p>
            <a:pPr marL="726948" lvl="2" indent="-342900">
              <a:buFont typeface="+mj-lt"/>
              <a:buAutoNum type="arabicParenR"/>
            </a:pPr>
            <a:endParaRPr lang="en-US" altLang="en-US" sz="900" b="1" dirty="0">
              <a:solidFill>
                <a:srgbClr val="C0000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</a:t>
            </a:r>
            <a:r>
              <a:rPr lang="en-US" altLang="en-US" dirty="0"/>
              <a:t>: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752347"/>
            <a:ext cx="4039532" cy="158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flipH="1">
            <a:off x="9658350" y="5519527"/>
            <a:ext cx="2235429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70412" y="3282950"/>
            <a:ext cx="1955800" cy="1092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55237" y="3644384"/>
            <a:ext cx="1986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  <a:latin typeface="Helvetica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400" b="1" dirty="0">
                <a:latin typeface="Helvetica" charset="0"/>
              </a:rPr>
              <a:t>is a register number</a:t>
            </a:r>
            <a:endParaRPr lang="en-US" sz="1400" b="1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4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55F3FD-894F-7747-9EAD-EC5DF4CB601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Add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537" y="1834353"/>
            <a:ext cx="7256452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FADD</a:t>
            </a:r>
          </a:p>
          <a:p>
            <a:pPr lvl="1" eaLnBrk="1" hangingPunct="1"/>
            <a:r>
              <a:rPr lang="en-US" altLang="en-US" dirty="0"/>
              <a:t>adds </a:t>
            </a:r>
            <a:r>
              <a:rPr lang="en-US" altLang="en-US" b="1" dirty="0">
                <a:solidFill>
                  <a:srgbClr val="00B050"/>
                </a:solidFill>
              </a:rPr>
              <a:t>source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C00000"/>
                </a:solidFill>
              </a:rPr>
              <a:t>destination</a:t>
            </a:r>
          </a:p>
          <a:p>
            <a:pPr marL="726948" lvl="2" indent="-342900">
              <a:buFont typeface="+mj-lt"/>
              <a:buAutoNum type="arabicParenR" startAt="2"/>
            </a:pPr>
            <a:r>
              <a:rPr lang="en-US" sz="1800" b="1" dirty="0">
                <a:solidFill>
                  <a:srgbClr val="C00000"/>
                </a:solidFill>
              </a:rPr>
              <a:t>Register Operands</a:t>
            </a:r>
          </a:p>
          <a:p>
            <a:pPr marL="726948" lvl="2" indent="-342900">
              <a:buFont typeface="+mj-lt"/>
              <a:buAutoNum type="arabicParenR" startAt="2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 marL="726948" lvl="2" indent="-342900">
              <a:buFont typeface="+mj-lt"/>
              <a:buAutoNum type="arabicParenR" startAt="2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 marL="726948" lvl="2" indent="-342900">
              <a:buFont typeface="+mj-lt"/>
              <a:buAutoNum type="arabicParenR" startAt="2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 marL="726948" lvl="2" indent="-342900">
              <a:buFont typeface="+mj-lt"/>
              <a:buAutoNum type="arabicParenR" startAt="2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</a:t>
            </a:r>
            <a:r>
              <a:rPr lang="en-US" altLang="en-US" dirty="0"/>
              <a:t>: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07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10" y="4375370"/>
            <a:ext cx="5480039" cy="174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 flipH="1">
            <a:off x="9717122" y="5519527"/>
            <a:ext cx="217665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170680" y="2688574"/>
            <a:ext cx="1955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65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55F3FD-894F-7747-9EAD-EC5DF4CB601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Add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537" y="1834353"/>
            <a:ext cx="7256452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FADD</a:t>
            </a:r>
          </a:p>
          <a:p>
            <a:pPr lvl="1" eaLnBrk="1" hangingPunct="1"/>
            <a:r>
              <a:rPr lang="en-US" altLang="en-US" dirty="0"/>
              <a:t>adds </a:t>
            </a:r>
            <a:r>
              <a:rPr lang="en-US" altLang="en-US" b="1" dirty="0">
                <a:solidFill>
                  <a:srgbClr val="00B050"/>
                </a:solidFill>
              </a:rPr>
              <a:t>source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C00000"/>
                </a:solidFill>
              </a:rPr>
              <a:t>destination</a:t>
            </a:r>
          </a:p>
          <a:p>
            <a:pPr marL="726948" lvl="2" indent="-342900">
              <a:buFont typeface="+mj-lt"/>
              <a:buAutoNum type="arabicParenR" startAt="3"/>
            </a:pPr>
            <a:r>
              <a:rPr lang="en-US" sz="1800" b="1" dirty="0">
                <a:solidFill>
                  <a:srgbClr val="C00000"/>
                </a:solidFill>
              </a:rPr>
              <a:t>Memory Operands: </a:t>
            </a:r>
            <a:r>
              <a:rPr lang="en-US" sz="1800" b="1" dirty="0">
                <a:solidFill>
                  <a:schemeClr val="accent3"/>
                </a:solidFill>
              </a:rPr>
              <a:t>FADD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/>
              <a:t>adds the operand to ST(0).</a:t>
            </a:r>
            <a:endParaRPr lang="en-US" sz="1800" b="1" dirty="0">
              <a:solidFill>
                <a:srgbClr val="C00000"/>
              </a:solidFill>
            </a:endParaRPr>
          </a:p>
          <a:p>
            <a:pPr marL="726948" lvl="2" indent="-342900">
              <a:buFont typeface="+mj-lt"/>
              <a:buAutoNum type="arabicParenR" startAt="3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sz="1800" b="1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</a:t>
            </a:r>
            <a:r>
              <a:rPr lang="en-US" altLang="en-US" dirty="0"/>
              <a:t>: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52" y="5200596"/>
            <a:ext cx="6282536" cy="676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9867103" y="5410931"/>
            <a:ext cx="217665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880763" y="3311525"/>
            <a:ext cx="1955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1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0A21F0-12AF-CC49-9ED6-59D711E9225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Subtract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5" y="1850672"/>
            <a:ext cx="630555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FSUB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dirty="0"/>
              <a:t>subtracts </a:t>
            </a:r>
            <a:r>
              <a:rPr lang="en-US" altLang="en-US" b="1" dirty="0">
                <a:solidFill>
                  <a:schemeClr val="accent3"/>
                </a:solidFill>
              </a:rPr>
              <a:t>source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from </a:t>
            </a:r>
            <a:r>
              <a:rPr lang="en-US" altLang="en-US" b="1" dirty="0">
                <a:solidFill>
                  <a:srgbClr val="00B050"/>
                </a:solidFill>
              </a:rPr>
              <a:t>destination</a:t>
            </a:r>
            <a:r>
              <a:rPr lang="en-US" altLang="en-US" dirty="0"/>
              <a:t>.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No-operand</a:t>
            </a:r>
            <a:r>
              <a:rPr lang="en-US" altLang="en-US" dirty="0"/>
              <a:t> version </a:t>
            </a:r>
            <a:r>
              <a:rPr lang="en-US" altLang="en-US" b="1" dirty="0"/>
              <a:t>pops the FPU stack after </a:t>
            </a:r>
            <a:r>
              <a:rPr lang="en-US" altLang="en-US" dirty="0"/>
              <a:t>subtracting</a:t>
            </a:r>
          </a:p>
          <a:p>
            <a:pPr lvl="1" eaLnBrk="1" hangingPunct="1">
              <a:lnSpc>
                <a:spcPct val="190000"/>
              </a:lnSpc>
            </a:pPr>
            <a:endParaRPr lang="en-US" altLang="en-US" dirty="0"/>
          </a:p>
          <a:p>
            <a:pPr lvl="1" eaLnBrk="1" hangingPunct="1">
              <a:lnSpc>
                <a:spcPct val="190000"/>
              </a:lnSpc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Example: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1750" name="Picture 8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26" y="3322694"/>
            <a:ext cx="2066963" cy="116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75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91" y="5310132"/>
            <a:ext cx="705071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 flipH="1">
            <a:off x="9717122" y="5519527"/>
            <a:ext cx="217665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</p:spTree>
    <p:extLst>
      <p:ext uri="{BB962C8B-B14F-4D97-AF65-F5344CB8AC3E}">
        <p14:creationId xmlns:p14="http://schemas.microsoft.com/office/powerpoint/2010/main" val="1965074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E72A7B5-CECB-544F-B44E-DF69341FE2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Multiply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79" y="1790701"/>
            <a:ext cx="6679883" cy="3429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FMUL</a:t>
            </a:r>
          </a:p>
          <a:p>
            <a:pPr lvl="1" eaLnBrk="1" hangingPunct="1"/>
            <a:r>
              <a:rPr lang="en-US" altLang="en-US" b="1" dirty="0"/>
              <a:t>Multiplies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source</a:t>
            </a:r>
            <a:r>
              <a:rPr lang="en-US" altLang="en-US" dirty="0"/>
              <a:t> by </a:t>
            </a:r>
            <a:r>
              <a:rPr lang="en-US" altLang="en-US" b="1" dirty="0">
                <a:solidFill>
                  <a:srgbClr val="00B050"/>
                </a:solidFill>
              </a:rPr>
              <a:t>destination</a:t>
            </a:r>
            <a:r>
              <a:rPr lang="en-US" altLang="en-US" dirty="0"/>
              <a:t>, stores product in destination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2625399"/>
            <a:ext cx="2488765" cy="121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776" name="Text Box 6"/>
          <p:cNvSpPr txBox="1">
            <a:spLocks noChangeArrowheads="1"/>
          </p:cNvSpPr>
          <p:nvPr/>
        </p:nvSpPr>
        <p:spPr bwMode="auto">
          <a:xfrm>
            <a:off x="9734426" y="3711596"/>
            <a:ext cx="2142048" cy="15081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en-US" sz="1600" dirty="0"/>
              <a:t>The no-operand versions of FMUL and FDIV pop the stack after multiplying or dividing.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29" y="4343752"/>
            <a:ext cx="4161997" cy="3716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9717122" y="5519527"/>
            <a:ext cx="217665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</p:spTree>
    <p:extLst>
      <p:ext uri="{BB962C8B-B14F-4D97-AF65-F5344CB8AC3E}">
        <p14:creationId xmlns:p14="http://schemas.microsoft.com/office/powerpoint/2010/main" val="858063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E72A7B5-CECB-544F-B44E-DF69341FE2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Example for: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Fld</a:t>
            </a:r>
            <a:r>
              <a:rPr lang="en-US" altLang="en-US" sz="4000" b="1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Fstp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Fadd</a:t>
            </a:r>
            <a:r>
              <a:rPr lang="en-US" altLang="en-US" sz="4000" b="1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Fsub</a:t>
            </a:r>
            <a:r>
              <a:rPr lang="en-US" altLang="en-US" sz="4000" b="1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fmul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542" y="1890713"/>
            <a:ext cx="6679883" cy="34290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800" b="1" dirty="0">
                <a:solidFill>
                  <a:schemeClr val="accent3"/>
                </a:solidFill>
              </a:rPr>
              <a:t> </a:t>
            </a:r>
            <a:r>
              <a:rPr lang="en-US" sz="2800" dirty="0"/>
              <a:t>E = (A + B) * (C - D)</a:t>
            </a:r>
          </a:p>
          <a:p>
            <a:pPr eaLnBrk="1" hangingPunct="1"/>
            <a:r>
              <a:rPr lang="en-US" altLang="en-US" dirty="0"/>
              <a:t>    A=1.9, B=2.1, C=5.3, D=0.3, E=?</a:t>
            </a:r>
          </a:p>
          <a:p>
            <a:pPr eaLnBrk="1" hangingPunct="1"/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116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000" b="1" dirty="0">
                <a:solidFill>
                  <a:schemeClr val="tx1"/>
                </a:solidFill>
              </a:rPr>
              <a:t> Numbers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07936"/>
            <a:ext cx="9946434" cy="5062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9245" y="1751954"/>
            <a:ext cx="9946435" cy="1152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chemeClr val="accent3"/>
                </a:solidFill>
              </a:rPr>
              <a:t>Normal Scientific notation for </a:t>
            </a:r>
            <a:r>
              <a:rPr lang="en-US" sz="2800" b="1" dirty="0">
                <a:solidFill>
                  <a:srgbClr val="C00000"/>
                </a:solidFill>
              </a:rPr>
              <a:t>binary</a:t>
            </a:r>
            <a:r>
              <a:rPr lang="en-US" sz="2800" dirty="0"/>
              <a:t>: ± b. f</a:t>
            </a:r>
            <a:r>
              <a:rPr lang="en-US" sz="2800" baseline="-25000" dirty="0"/>
              <a:t>1</a:t>
            </a:r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f</a:t>
            </a:r>
            <a:r>
              <a:rPr lang="en-US" sz="2800" baseline="-25000" dirty="0"/>
              <a:t>4</a:t>
            </a:r>
            <a:r>
              <a:rPr lang="en-US" sz="2800" dirty="0"/>
              <a:t> … × 2 </a:t>
            </a:r>
            <a:r>
              <a:rPr lang="en-US" sz="2800" baseline="30000" dirty="0"/>
              <a:t>± (e1e2e3)</a:t>
            </a:r>
            <a:r>
              <a:rPr lang="en-US" sz="1500" dirty="0"/>
              <a:t>2</a:t>
            </a:r>
            <a:endParaRPr lang="en-US" sz="2000" b="1" dirty="0"/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000" b="1" dirty="0"/>
              <a:t>How to store </a:t>
            </a:r>
            <a:r>
              <a:rPr lang="en-US" sz="2000" dirty="0"/>
              <a:t>1.0111 X 2</a:t>
            </a:r>
            <a:r>
              <a:rPr lang="en-US" sz="2000" baseline="30000" dirty="0"/>
              <a:t>10</a:t>
            </a:r>
            <a:r>
              <a:rPr lang="en-US" sz="2000" dirty="0"/>
              <a:t> </a:t>
            </a:r>
            <a:r>
              <a:rPr lang="en-US" sz="2000" b="1" dirty="0"/>
              <a:t> into a computer hardware?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835"/>
              </p:ext>
            </p:extLst>
          </p:nvPr>
        </p:nvGraphicFramePr>
        <p:xfrm>
          <a:off x="2033587" y="434438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28669" y="3329544"/>
            <a:ext cx="2047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  <a:r>
              <a:rPr lang="en-US" sz="2800" dirty="0"/>
              <a:t>.0111 X 2</a:t>
            </a:r>
            <a:r>
              <a:rPr lang="en-US" sz="2800" baseline="30000" dirty="0"/>
              <a:t>10</a:t>
            </a:r>
            <a:r>
              <a:rPr lang="en-US" sz="28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7262" y="5013482"/>
            <a:ext cx="114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Exponent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3587" y="499972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6176" y="5013482"/>
            <a:ext cx="96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Fraction</a:t>
            </a:r>
          </a:p>
        </p:txBody>
      </p:sp>
    </p:spTree>
    <p:extLst>
      <p:ext uri="{BB962C8B-B14F-4D97-AF65-F5344CB8AC3E}">
        <p14:creationId xmlns:p14="http://schemas.microsoft.com/office/powerpoint/2010/main" val="1789610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E72A7B5-CECB-544F-B44E-DF69341FE2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 </a:t>
            </a:r>
            <a:r>
              <a:rPr lang="en-US" altLang="en-US" sz="4000" b="1" dirty="0">
                <a:solidFill>
                  <a:schemeClr val="accent3"/>
                </a:solidFill>
              </a:rPr>
              <a:t>Divide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79" y="1790701"/>
            <a:ext cx="6679883" cy="3429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FDIV</a:t>
            </a:r>
          </a:p>
          <a:p>
            <a:pPr lvl="1" eaLnBrk="1" hangingPunct="1"/>
            <a:r>
              <a:rPr lang="en-US" altLang="en-US" b="1" dirty="0"/>
              <a:t>Divides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destination</a:t>
            </a:r>
            <a:r>
              <a:rPr lang="en-US" altLang="en-US" dirty="0"/>
              <a:t> by </a:t>
            </a:r>
            <a:r>
              <a:rPr lang="en-US" altLang="en-US" b="1" dirty="0">
                <a:solidFill>
                  <a:srgbClr val="C00000"/>
                </a:solidFill>
              </a:rPr>
              <a:t>source</a:t>
            </a:r>
            <a:r>
              <a:rPr lang="en-US" altLang="en-US" dirty="0"/>
              <a:t>, then pops the stack</a:t>
            </a:r>
          </a:p>
        </p:txBody>
      </p:sp>
      <p:pic>
        <p:nvPicPr>
          <p:cNvPr id="32775" name="Picture 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66" y="2624146"/>
            <a:ext cx="21336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776" name="Text Box 6"/>
          <p:cNvSpPr txBox="1">
            <a:spLocks noChangeArrowheads="1"/>
          </p:cNvSpPr>
          <p:nvPr/>
        </p:nvSpPr>
        <p:spPr bwMode="auto">
          <a:xfrm>
            <a:off x="10328588" y="2016231"/>
            <a:ext cx="1654183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en-US" sz="1600" dirty="0"/>
              <a:t>The no-operand versions of FMUL and FDIV pop the stack after multiplying or dividing.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17678" y="3947625"/>
            <a:ext cx="7597782" cy="2184817"/>
            <a:chOff x="1817678" y="3058098"/>
            <a:chExt cx="7597782" cy="21848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5339" y="3131089"/>
              <a:ext cx="2652712" cy="4736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6802" y="3736487"/>
              <a:ext cx="6343650" cy="147802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17678" y="3058098"/>
              <a:ext cx="7597782" cy="21848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 flipH="1">
            <a:off x="9806114" y="5486111"/>
            <a:ext cx="217665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Destination is always FPU Register</a:t>
            </a:r>
          </a:p>
        </p:txBody>
      </p:sp>
    </p:spTree>
    <p:extLst>
      <p:ext uri="{BB962C8B-B14F-4D97-AF65-F5344CB8AC3E}">
        <p14:creationId xmlns:p14="http://schemas.microsoft.com/office/powerpoint/2010/main" val="426543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5CC6D4-EFF1-C44F-B2E6-E8007C928F5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FPU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Code Example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4948" y="1808800"/>
            <a:ext cx="6781800" cy="466527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sz="1600" b="1" dirty="0">
                <a:latin typeface="Courier New" charset="0"/>
              </a:rPr>
              <a:t>.data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latin typeface="Courier New" charset="0"/>
              </a:rPr>
              <a:t>valA</a:t>
            </a:r>
            <a:r>
              <a:rPr lang="en-US" altLang="en-US" sz="1600" b="1" dirty="0">
                <a:latin typeface="Courier New" charset="0"/>
              </a:rPr>
              <a:t> REAL8 1.5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latin typeface="Courier New" charset="0"/>
              </a:rPr>
              <a:t>valB</a:t>
            </a:r>
            <a:r>
              <a:rPr lang="en-US" altLang="en-US" sz="1600" b="1" dirty="0">
                <a:latin typeface="Courier New" charset="0"/>
              </a:rPr>
              <a:t> REAL8 2.5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latin typeface="Courier New" charset="0"/>
              </a:rPr>
              <a:t>valC</a:t>
            </a:r>
            <a:r>
              <a:rPr lang="en-US" altLang="en-US" sz="1600" b="1" dirty="0">
                <a:latin typeface="Courier New" charset="0"/>
              </a:rPr>
              <a:t> REAL8 3.0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latin typeface="Courier New" charset="0"/>
              </a:rPr>
              <a:t>valD</a:t>
            </a:r>
            <a:r>
              <a:rPr lang="en-US" altLang="en-US" sz="1600" b="1" dirty="0">
                <a:latin typeface="Courier New" charset="0"/>
              </a:rPr>
              <a:t> REAL8 ?		; will be +6.0</a:t>
            </a:r>
          </a:p>
          <a:p>
            <a:pPr eaLnBrk="1" hangingPunct="1">
              <a:buFontTx/>
              <a:buNone/>
            </a:pPr>
            <a:endParaRPr lang="en-US" altLang="en-US" sz="200" b="1" dirty="0">
              <a:latin typeface="Courier New" charset="0"/>
            </a:endParaRPr>
          </a:p>
          <a:p>
            <a:pPr eaLnBrk="1" hangingPunct="1">
              <a:buFontTx/>
              <a:buNone/>
            </a:pPr>
            <a:r>
              <a:rPr lang="en-US" altLang="en-US" sz="1600" b="1" dirty="0">
                <a:latin typeface="Courier New" charset="0"/>
              </a:rPr>
              <a:t>.code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fld</a:t>
            </a:r>
            <a:r>
              <a:rPr lang="en-US" altLang="en-US" sz="16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b="1" dirty="0" err="1">
                <a:latin typeface="Courier New" charset="0"/>
              </a:rPr>
              <a:t>valA</a:t>
            </a:r>
            <a:r>
              <a:rPr lang="en-US" altLang="en-US" sz="1600" b="1" dirty="0">
                <a:latin typeface="Courier New" charset="0"/>
              </a:rPr>
              <a:t> 		; ST(0) = </a:t>
            </a:r>
            <a:r>
              <a:rPr lang="en-US" altLang="en-US" sz="1600" b="1" dirty="0" err="1">
                <a:latin typeface="Courier New" charset="0"/>
              </a:rPr>
              <a:t>valA</a:t>
            </a:r>
            <a:endParaRPr lang="en-US" altLang="en-US" sz="1600" b="1" dirty="0">
              <a:latin typeface="Courier New" charset="0"/>
            </a:endParaRP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0070C0"/>
                </a:solidFill>
                <a:latin typeface="Courier New" charset="0"/>
              </a:rPr>
              <a:t>fchs</a:t>
            </a:r>
            <a:r>
              <a:rPr lang="en-US" altLang="en-US" sz="1600" b="1" dirty="0">
                <a:solidFill>
                  <a:srgbClr val="0070C0"/>
                </a:solidFill>
                <a:latin typeface="Courier New" charset="0"/>
              </a:rPr>
              <a:t> </a:t>
            </a:r>
            <a:r>
              <a:rPr lang="en-US" altLang="en-US" sz="1600" b="1" dirty="0">
                <a:latin typeface="Courier New" charset="0"/>
              </a:rPr>
              <a:t>			; change sign of ST(0)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fld</a:t>
            </a:r>
            <a:r>
              <a:rPr lang="en-US" altLang="en-US" sz="1600" b="1" dirty="0">
                <a:latin typeface="Courier New" charset="0"/>
              </a:rPr>
              <a:t>  </a:t>
            </a:r>
            <a:r>
              <a:rPr lang="en-US" altLang="en-US" sz="1600" b="1" dirty="0" err="1">
                <a:latin typeface="Courier New" charset="0"/>
              </a:rPr>
              <a:t>valB</a:t>
            </a:r>
            <a:r>
              <a:rPr lang="en-US" altLang="en-US" sz="1600" b="1" dirty="0">
                <a:latin typeface="Courier New" charset="0"/>
              </a:rPr>
              <a:t> 		; load </a:t>
            </a:r>
            <a:r>
              <a:rPr lang="en-US" altLang="en-US" sz="1600" b="1" dirty="0" err="1">
                <a:latin typeface="Courier New" charset="0"/>
              </a:rPr>
              <a:t>valB</a:t>
            </a:r>
            <a:r>
              <a:rPr lang="en-US" altLang="en-US" sz="1600" b="1" dirty="0">
                <a:latin typeface="Courier New" charset="0"/>
              </a:rPr>
              <a:t> into ST(0)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FFC000"/>
                </a:solidFill>
                <a:latin typeface="Courier New" charset="0"/>
              </a:rPr>
              <a:t>fmul</a:t>
            </a:r>
            <a:r>
              <a:rPr lang="en-US" altLang="en-US" sz="1600" b="1" dirty="0">
                <a:solidFill>
                  <a:srgbClr val="FFC000"/>
                </a:solidFill>
                <a:latin typeface="Courier New" charset="0"/>
              </a:rPr>
              <a:t> </a:t>
            </a:r>
            <a:r>
              <a:rPr lang="en-US" altLang="en-US" sz="1600" b="1" dirty="0" err="1">
                <a:latin typeface="Courier New" charset="0"/>
              </a:rPr>
              <a:t>valC</a:t>
            </a:r>
            <a:r>
              <a:rPr lang="en-US" altLang="en-US" sz="1600" b="1" dirty="0">
                <a:latin typeface="Courier New" charset="0"/>
              </a:rPr>
              <a:t> 		; ST(0) *= </a:t>
            </a:r>
            <a:r>
              <a:rPr lang="en-US" altLang="en-US" sz="1600" b="1" dirty="0" err="1">
                <a:latin typeface="Courier New" charset="0"/>
              </a:rPr>
              <a:t>valC</a:t>
            </a:r>
            <a:endParaRPr lang="en-US" altLang="en-US" sz="1600" b="1" dirty="0">
              <a:latin typeface="Courier New" charset="0"/>
            </a:endParaRP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7030A0"/>
                </a:solidFill>
                <a:latin typeface="Courier New" charset="0"/>
              </a:rPr>
              <a:t>fadd</a:t>
            </a:r>
            <a:r>
              <a:rPr lang="en-US" altLang="en-US" sz="16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altLang="en-US" sz="1600" b="1" dirty="0">
                <a:latin typeface="Courier New" charset="0"/>
              </a:rPr>
              <a:t>			; ST(0) += ST(1)</a:t>
            </a:r>
          </a:p>
          <a:p>
            <a:pPr eaLnBrk="1" hangingPunct="1">
              <a:buFontTx/>
              <a:buNone/>
            </a:pPr>
            <a:r>
              <a:rPr lang="en-US" altLang="en-US" sz="1600" b="1" dirty="0" err="1">
                <a:solidFill>
                  <a:srgbClr val="00B050"/>
                </a:solidFill>
                <a:latin typeface="Courier New" charset="0"/>
              </a:rPr>
              <a:t>fstp</a:t>
            </a: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1600" b="1" dirty="0" err="1">
                <a:latin typeface="Courier New" charset="0"/>
              </a:rPr>
              <a:t>valD</a:t>
            </a:r>
            <a:r>
              <a:rPr lang="en-US" altLang="en-US" sz="1600" b="1" dirty="0">
                <a:latin typeface="Courier New" charset="0"/>
              </a:rPr>
              <a:t> 		; store ST(0) to </a:t>
            </a:r>
            <a:r>
              <a:rPr lang="en-US" altLang="en-US" sz="1600" b="1" dirty="0" err="1">
                <a:latin typeface="Courier New" charset="0"/>
              </a:rPr>
              <a:t>valD</a:t>
            </a:r>
            <a:endParaRPr lang="en-US" altLang="en-US" sz="1600" b="1" dirty="0">
              <a:latin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51614" y="2023114"/>
            <a:ext cx="3456524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2200" b="1" dirty="0" err="1">
                <a:solidFill>
                  <a:srgbClr val="C00000"/>
                </a:solidFill>
              </a:rPr>
              <a:t>valD</a:t>
            </a:r>
            <a:r>
              <a:rPr lang="en-US" altLang="en-US" sz="2200" b="1" dirty="0">
                <a:solidFill>
                  <a:srgbClr val="C00000"/>
                </a:solidFill>
              </a:rPr>
              <a:t> =</a:t>
            </a:r>
            <a:r>
              <a:rPr lang="en-US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en-US" sz="2200" b="1" dirty="0">
                <a:solidFill>
                  <a:srgbClr val="00B050"/>
                </a:solidFill>
                <a:ea typeface="Arial" charset="0"/>
                <a:cs typeface="Arial" charset="0"/>
              </a:rPr>
              <a:t>–</a:t>
            </a:r>
            <a:r>
              <a:rPr lang="en-US" altLang="en-US" sz="2200" b="1" dirty="0" err="1">
                <a:solidFill>
                  <a:srgbClr val="00B050"/>
                </a:solidFill>
              </a:rPr>
              <a:t>valA</a:t>
            </a:r>
            <a:r>
              <a:rPr lang="en-US" altLang="en-US" sz="2200" b="1" dirty="0">
                <a:solidFill>
                  <a:srgbClr val="00B050"/>
                </a:solidFill>
              </a:rPr>
              <a:t>  + (</a:t>
            </a:r>
            <a:r>
              <a:rPr lang="en-US" altLang="en-US" sz="2200" b="1" dirty="0" err="1">
                <a:solidFill>
                  <a:srgbClr val="00B050"/>
                </a:solidFill>
              </a:rPr>
              <a:t>valB</a:t>
            </a:r>
            <a:r>
              <a:rPr lang="en-US" altLang="en-US" sz="2200" b="1" dirty="0">
                <a:solidFill>
                  <a:srgbClr val="00B050"/>
                </a:solidFill>
              </a:rPr>
              <a:t> * </a:t>
            </a:r>
            <a:r>
              <a:rPr lang="en-US" altLang="en-US" sz="2200" b="1" dirty="0" err="1">
                <a:solidFill>
                  <a:srgbClr val="00B050"/>
                </a:solidFill>
              </a:rPr>
              <a:t>valC</a:t>
            </a:r>
            <a:r>
              <a:rPr lang="en-US" altLang="en-US" sz="2200" b="1" dirty="0">
                <a:solidFill>
                  <a:srgbClr val="00B050"/>
                </a:solidFill>
              </a:rPr>
              <a:t>).</a:t>
            </a:r>
            <a:endParaRPr lang="en-US" altLang="en-US" sz="2200" b="1" dirty="0">
              <a:solidFill>
                <a:srgbClr val="00B05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Floating-Point</a:t>
            </a:r>
            <a:r>
              <a:rPr lang="en-US" altLang="en-US" sz="4000" b="1" dirty="0">
                <a:solidFill>
                  <a:schemeClr val="tx1"/>
                </a:solidFill>
              </a:rPr>
              <a:t> Numbers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07936"/>
            <a:ext cx="9946434" cy="5062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9245" y="1751954"/>
            <a:ext cx="9946435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How about storing 0.1 (</a:t>
            </a:r>
            <a:r>
              <a:rPr lang="en-US" sz="2400" dirty="0"/>
              <a:t>0.1 X 2</a:t>
            </a:r>
            <a:r>
              <a:rPr lang="en-US" sz="2400" baseline="30000" dirty="0"/>
              <a:t>0</a:t>
            </a:r>
            <a:r>
              <a:rPr lang="en-US" sz="2400" dirty="0"/>
              <a:t>) 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52988"/>
              </p:ext>
            </p:extLst>
          </p:nvPr>
        </p:nvGraphicFramePr>
        <p:xfrm>
          <a:off x="1925331" y="5574268"/>
          <a:ext cx="754579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62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1952" y="2413297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</a:t>
            </a:r>
            <a:r>
              <a:rPr lang="en-US" sz="2000" dirty="0"/>
              <a:t>.0 </a:t>
            </a:r>
            <a:r>
              <a:rPr lang="en-US" sz="2000"/>
              <a:t>X 2</a:t>
            </a:r>
            <a:r>
              <a:rPr lang="en-US" sz="2000" baseline="30000"/>
              <a:t>-1</a:t>
            </a:r>
            <a:r>
              <a:rPr lang="en-US" sz="2000"/>
              <a:t> 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108231" y="6021184"/>
            <a:ext cx="6122613" cy="326438"/>
            <a:chOff x="2033587" y="5946540"/>
            <a:chExt cx="6122613" cy="326438"/>
          </a:xfrm>
        </p:grpSpPr>
        <p:sp>
          <p:nvSpPr>
            <p:cNvPr id="6" name="TextBox 5"/>
            <p:cNvSpPr txBox="1"/>
            <p:nvPr/>
          </p:nvSpPr>
          <p:spPr>
            <a:xfrm>
              <a:off x="3957262" y="5965201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Exponent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33587" y="5951442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Sign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66176" y="5946540"/>
              <a:ext cx="790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</a:rPr>
                <a:t>Fraction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9732" y="2413494"/>
            <a:ext cx="7579447" cy="317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convert into </a:t>
            </a:r>
            <a:r>
              <a:rPr lang="en-US" b="1" dirty="0"/>
              <a:t>normal scientific form 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lang="en-US" dirty="0"/>
              <a:t>We </a:t>
            </a:r>
            <a:r>
              <a:rPr lang="en-US" b="1" dirty="0"/>
              <a:t>don</a:t>
            </a:r>
            <a:r>
              <a:rPr lang="uk-UA" b="1" dirty="0"/>
              <a:t>’</a:t>
            </a:r>
            <a:r>
              <a:rPr lang="en-US" b="1" dirty="0"/>
              <a:t>t store the 1 </a:t>
            </a:r>
            <a:r>
              <a:rPr lang="en-US" dirty="0"/>
              <a:t>before the 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/>
              <a:t>?    0000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/>
              <a:t>How to store the </a:t>
            </a:r>
            <a:r>
              <a:rPr lang="en-US" b="1" dirty="0"/>
              <a:t>negative exponent </a:t>
            </a:r>
            <a:r>
              <a:rPr lang="en-US" dirty="0"/>
              <a:t>(-1)?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dirty="0"/>
              <a:t>No 2’com, then how?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Use biasing method? 2</a:t>
            </a:r>
            <a:r>
              <a:rPr lang="en-US" b="1" baseline="30000" dirty="0">
                <a:solidFill>
                  <a:schemeClr val="accent3"/>
                </a:solidFill>
              </a:rPr>
              <a:t>n-1</a:t>
            </a:r>
            <a:r>
              <a:rPr lang="en-US" b="1" dirty="0">
                <a:solidFill>
                  <a:schemeClr val="accent3"/>
                </a:solidFill>
              </a:rPr>
              <a:t> - 1, where n is the number of exponents bits</a:t>
            </a:r>
            <a:endParaRPr lang="en-US" b="1" baseline="30000" dirty="0">
              <a:solidFill>
                <a:schemeClr val="accent3"/>
              </a:solidFill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2</a:t>
            </a:r>
            <a:r>
              <a:rPr lang="en-US" b="1" baseline="30000" dirty="0">
                <a:solidFill>
                  <a:schemeClr val="accent3"/>
                </a:solidFill>
              </a:rPr>
              <a:t>3-1</a:t>
            </a:r>
            <a:r>
              <a:rPr lang="en-US" b="1" dirty="0">
                <a:solidFill>
                  <a:schemeClr val="accent3"/>
                </a:solidFill>
              </a:rPr>
              <a:t> -1 = 4 - 1 = 3 (this is called biased/mantissa)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-1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b="1" dirty="0">
                <a:solidFill>
                  <a:srgbClr val="C00000"/>
                </a:solidFill>
              </a:rPr>
              <a:t> 3 = 2    </a:t>
            </a:r>
            <a:r>
              <a:rPr lang="en-US" dirty="0"/>
              <a:t>010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b="1" dirty="0">
                <a:solidFill>
                  <a:srgbClr val="C00000"/>
                </a:solidFill>
              </a:rPr>
              <a:t>Convert to binary and store the binary</a:t>
            </a:r>
          </a:p>
        </p:txBody>
      </p:sp>
    </p:spTree>
    <p:extLst>
      <p:ext uri="{BB962C8B-B14F-4D97-AF65-F5344CB8AC3E}">
        <p14:creationId xmlns:p14="http://schemas.microsoft.com/office/powerpoint/2010/main" val="134247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82580"/>
            <a:ext cx="9946434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CONVERT A floating-point to a </a:t>
            </a:r>
            <a:r>
              <a:rPr lang="en-US" sz="2000" b="1" dirty="0"/>
              <a:t>binary</a:t>
            </a:r>
            <a:r>
              <a:rPr lang="en-US" sz="2000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24" y="3665752"/>
            <a:ext cx="6553370" cy="561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10" y="4289625"/>
            <a:ext cx="5495243" cy="158822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409567" y="2688982"/>
          <a:ext cx="754579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62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29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99520B-E693-924F-B5A4-C5919ECB4C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Floating-Point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Binary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9246" y="1882580"/>
            <a:ext cx="9946434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 floating-point to a </a:t>
            </a:r>
            <a:r>
              <a:rPr lang="en-US" sz="2000" b="1" dirty="0"/>
              <a:t>binary</a:t>
            </a:r>
            <a:r>
              <a:rPr lang="en-US" sz="2000" dirty="0"/>
              <a:t>: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95" y="3377530"/>
            <a:ext cx="4267504" cy="123338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012033" y="2483893"/>
          <a:ext cx="754579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32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62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44610" y="3225917"/>
            <a:ext cx="3443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Sign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0 (+)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Exponent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/>
              <a:t>saved Exponent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3"/>
                </a:solidFill>
              </a:rPr>
              <a:t>3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C000"/>
                </a:solidFill>
              </a:rPr>
              <a:t>Fraction = </a:t>
            </a:r>
            <a:r>
              <a:rPr lang="en-US" b="1" dirty="0"/>
              <a:t>0010</a:t>
            </a:r>
          </a:p>
          <a:p>
            <a:pPr marL="285750" indent="-285750">
              <a:buFontTx/>
              <a:buChar char="-"/>
            </a:pPr>
            <a:r>
              <a:rPr lang="en-US" dirty="0"/>
              <a:t>(-1)</a:t>
            </a:r>
            <a:r>
              <a:rPr lang="en-US" baseline="30000" dirty="0"/>
              <a:t>s</a:t>
            </a:r>
            <a:r>
              <a:rPr lang="en-US" dirty="0"/>
              <a:t>  X (1.Signficant)</a:t>
            </a:r>
            <a:r>
              <a:rPr lang="en-US" baseline="-25000" dirty="0"/>
              <a:t>2 </a:t>
            </a:r>
            <a:r>
              <a:rPr lang="en-US" dirty="0"/>
              <a:t>X 2</a:t>
            </a:r>
            <a:r>
              <a:rPr lang="en-US" baseline="30000" dirty="0"/>
              <a:t>E-3</a:t>
            </a:r>
          </a:p>
          <a:p>
            <a:pPr marL="285750" indent="-285750">
              <a:buFontTx/>
              <a:buChar char="-"/>
            </a:pPr>
            <a:endParaRPr lang="en-US" baseline="30000" dirty="0"/>
          </a:p>
          <a:p>
            <a:pPr marL="285750" indent="-285750">
              <a:buFontTx/>
              <a:buChar char="-"/>
            </a:pPr>
            <a:r>
              <a:rPr lang="en-US" dirty="0"/>
              <a:t>(-1)</a:t>
            </a:r>
            <a:r>
              <a:rPr lang="en-US" b="1" baseline="30000" dirty="0">
                <a:solidFill>
                  <a:srgbClr val="FF0000"/>
                </a:solidFill>
              </a:rPr>
              <a:t>0</a:t>
            </a:r>
            <a:r>
              <a:rPr lang="en-US" dirty="0"/>
              <a:t>  X  </a:t>
            </a:r>
            <a:r>
              <a:rPr lang="en-US" b="1" dirty="0">
                <a:solidFill>
                  <a:srgbClr val="FFC000"/>
                </a:solidFill>
              </a:rPr>
              <a:t>1.001</a:t>
            </a:r>
            <a:r>
              <a:rPr lang="en-US" dirty="0"/>
              <a:t> X 2</a:t>
            </a:r>
            <a:r>
              <a:rPr lang="en-US" baseline="30000" dirty="0"/>
              <a:t>-</a:t>
            </a:r>
            <a:r>
              <a:rPr lang="en-US" b="1" baseline="30000" dirty="0">
                <a:solidFill>
                  <a:schemeClr val="accent3"/>
                </a:solidFill>
              </a:rPr>
              <a:t>1</a:t>
            </a:r>
            <a:endParaRPr lang="en-US" b="1" dirty="0">
              <a:solidFill>
                <a:schemeClr val="accent3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3"/>
                </a:solidFill>
              </a:rPr>
              <a:t>1 X 1.001 X 0.1 = .1001</a:t>
            </a:r>
          </a:p>
          <a:p>
            <a:pPr marL="285750" indent="-285750">
              <a:buFontTx/>
              <a:buChar char="-"/>
            </a:pPr>
            <a:endParaRPr lang="en-US" sz="1000" b="1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08161" y="252782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0.5625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2187" y="5318798"/>
            <a:ext cx="290799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b="1" dirty="0"/>
              <a:t>To decimal:</a:t>
            </a:r>
          </a:p>
          <a:p>
            <a:r>
              <a:rPr lang="en-US" b="1" dirty="0">
                <a:solidFill>
                  <a:schemeClr val="accent3"/>
                </a:solidFill>
              </a:rPr>
              <a:t>      1 X 1.125 X 0.5 = 0.5625</a:t>
            </a:r>
          </a:p>
        </p:txBody>
      </p:sp>
    </p:spTree>
    <p:extLst>
      <p:ext uri="{BB962C8B-B14F-4D97-AF65-F5344CB8AC3E}">
        <p14:creationId xmlns:p14="http://schemas.microsoft.com/office/powerpoint/2010/main" val="12559104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141582</TotalTime>
  <Words>2643</Words>
  <Application>Microsoft Macintosh PowerPoint</Application>
  <PresentationFormat>Widescreen</PresentationFormat>
  <Paragraphs>536</Paragraphs>
  <Slides>61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Retrospect</vt:lpstr>
      <vt:lpstr>Visio</vt:lpstr>
      <vt:lpstr>PowerPoint Presentation</vt:lpstr>
      <vt:lpstr>Floating-Point Numbers</vt:lpstr>
      <vt:lpstr>Floating-Point Numbers</vt:lpstr>
      <vt:lpstr>PowerPoint Presentation</vt:lpstr>
      <vt:lpstr>Floating-Point Numbers</vt:lpstr>
      <vt:lpstr>Floating-Point Numbers</vt:lpstr>
      <vt:lpstr>Floating-Point Numbers</vt:lpstr>
      <vt:lpstr>Floating-Point Binary Representation</vt:lpstr>
      <vt:lpstr>Floating-Point Binary Representation</vt:lpstr>
      <vt:lpstr>Outline</vt:lpstr>
      <vt:lpstr>Floating-Point Binary Representation</vt:lpstr>
      <vt:lpstr>Floating-Point Binary Representation</vt:lpstr>
      <vt:lpstr>Floating-Point Binary Representation</vt:lpstr>
      <vt:lpstr>PowerPoint Presentation</vt:lpstr>
      <vt:lpstr>Floating-Point Binary Representation</vt:lpstr>
      <vt:lpstr>IEEE Floating-Point Binary Reals</vt:lpstr>
      <vt:lpstr>Single-Precision Format</vt:lpstr>
      <vt:lpstr>Components of a Single-Precision Real</vt:lpstr>
      <vt:lpstr>Components of a Single-Precision Real</vt:lpstr>
      <vt:lpstr>Components of a Single-Precision Real</vt:lpstr>
      <vt:lpstr>Components of a Single-Precision Real</vt:lpstr>
      <vt:lpstr>Converting Fractions to Binary Reals</vt:lpstr>
      <vt:lpstr>The Exponent</vt:lpstr>
      <vt:lpstr>Normalizing Binary Floating-Point Numbers</vt:lpstr>
      <vt:lpstr>Real-Number Encodings</vt:lpstr>
      <vt:lpstr>Real-Number Encodings</vt:lpstr>
      <vt:lpstr>Real-Number Encodings</vt:lpstr>
      <vt:lpstr>Converting Single-Precision to Decimal</vt:lpstr>
      <vt:lpstr>Converting Single-Precision to Decimal</vt:lpstr>
      <vt:lpstr>Converting Single-Precision to Decimal</vt:lpstr>
      <vt:lpstr>Example1</vt:lpstr>
      <vt:lpstr>Example2</vt:lpstr>
      <vt:lpstr>Outline</vt:lpstr>
      <vt:lpstr>Floating Point Unit</vt:lpstr>
      <vt:lpstr>FPU Register Stack</vt:lpstr>
      <vt:lpstr>FPU Register Stack</vt:lpstr>
      <vt:lpstr>PowerPoint Presentation</vt:lpstr>
      <vt:lpstr>FPU Register Stack</vt:lpstr>
      <vt:lpstr>Special-Purpose Registers</vt:lpstr>
      <vt:lpstr>Floating Point Unit</vt:lpstr>
      <vt:lpstr>Rounding</vt:lpstr>
      <vt:lpstr>Rounding</vt:lpstr>
      <vt:lpstr>Floating Point Unit</vt:lpstr>
      <vt:lpstr>Floating-Point Exceptions</vt:lpstr>
      <vt:lpstr>Floating Point Unit</vt:lpstr>
      <vt:lpstr>FPU Instruction Set</vt:lpstr>
      <vt:lpstr>FPU Instruction Set</vt:lpstr>
      <vt:lpstr>FPU Instruction Set</vt:lpstr>
      <vt:lpstr>Load Floating-Point Value</vt:lpstr>
      <vt:lpstr>Store Floating-Point Value</vt:lpstr>
      <vt:lpstr>Store Floating-Point Value</vt:lpstr>
      <vt:lpstr>Floating Point Unit</vt:lpstr>
      <vt:lpstr>Arithmetic Instructions</vt:lpstr>
      <vt:lpstr>Floating-Point Add</vt:lpstr>
      <vt:lpstr>Floating-Point Add</vt:lpstr>
      <vt:lpstr>Floating-Point Add</vt:lpstr>
      <vt:lpstr>Floating-Point Subtract</vt:lpstr>
      <vt:lpstr>Floating-Point Multiply</vt:lpstr>
      <vt:lpstr>Example for: Fld, Fstp Fadd, Fsub, fmul</vt:lpstr>
      <vt:lpstr>Floating-Point Divide</vt:lpstr>
      <vt:lpstr>FPU Code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3705</cp:revision>
  <cp:lastPrinted>2017-11-25T15:03:14Z</cp:lastPrinted>
  <dcterms:created xsi:type="dcterms:W3CDTF">2016-08-11T20:34:21Z</dcterms:created>
  <dcterms:modified xsi:type="dcterms:W3CDTF">2022-04-19T14:59:39Z</dcterms:modified>
</cp:coreProperties>
</file>